
<file path=[Content_Types].xml><?xml version="1.0" encoding="utf-8"?>
<Types xmlns="http://schemas.openxmlformats.org/package/2006/content-types">
  <Default Extension="fntdata" ContentType="application/x-fontdata"/>
  <Default Extension="jfif"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78" r:id="rId12"/>
    <p:sldId id="266" r:id="rId13"/>
    <p:sldId id="279" r:id="rId14"/>
    <p:sldId id="267" r:id="rId15"/>
    <p:sldId id="280" r:id="rId16"/>
    <p:sldId id="268" r:id="rId17"/>
    <p:sldId id="269" r:id="rId18"/>
    <p:sldId id="281" r:id="rId19"/>
    <p:sldId id="282" r:id="rId20"/>
    <p:sldId id="288" r:id="rId21"/>
    <p:sldId id="289" r:id="rId22"/>
    <p:sldId id="283" r:id="rId23"/>
    <p:sldId id="287" r:id="rId24"/>
    <p:sldId id="284" r:id="rId25"/>
    <p:sldId id="285" r:id="rId26"/>
    <p:sldId id="286" r:id="rId27"/>
    <p:sldId id="273" r:id="rId28"/>
    <p:sldId id="274" r:id="rId29"/>
    <p:sldId id="275" r:id="rId30"/>
    <p:sldId id="276" r:id="rId31"/>
    <p:sldId id="277" r:id="rId32"/>
  </p:sldIdLst>
  <p:sldSz cx="14630400" cy="8229600"/>
  <p:notesSz cx="8229600" cy="14630400"/>
  <p:embeddedFontLst>
    <p:embeddedFont>
      <p:font typeface="Cabin" panose="020B0604020202020204" charset="0"/>
      <p:regular r:id="rId34"/>
    </p:embeddedFont>
    <p:embeddedFont>
      <p:font typeface="Unbounde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4897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990481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493674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439225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587566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355163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816784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565251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50724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571072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419118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922299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902929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0.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43.jfif"/></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335768"/>
            <a:ext cx="7468553" cy="2816066"/>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Dự báo tiêu thụ điện năng bằng mô hình kết hợp XGBoost-LSTM</a:t>
            </a:r>
            <a:endParaRPr lang="en-US" sz="4400" dirty="0"/>
          </a:p>
        </p:txBody>
      </p:sp>
      <p:sp>
        <p:nvSpPr>
          <p:cNvPr id="4" name="Text 1"/>
          <p:cNvSpPr/>
          <p:nvPr/>
        </p:nvSpPr>
        <p:spPr>
          <a:xfrm>
            <a:off x="6324124" y="5510808"/>
            <a:ext cx="7468553" cy="383024"/>
          </a:xfrm>
          <a:prstGeom prst="rect">
            <a:avLst/>
          </a:prstGeom>
          <a:noFill/>
          <a:ln/>
        </p:spPr>
        <p:txBody>
          <a:bodyPr wrap="none" lIns="0" tIns="0" rIns="0" bIns="0" rtlCol="0" anchor="t"/>
          <a:lstStyle/>
          <a:p>
            <a:pPr marL="0" indent="0" algn="r">
              <a:lnSpc>
                <a:spcPts val="3000"/>
              </a:lnSpc>
              <a:buNone/>
            </a:pPr>
            <a:r>
              <a:rPr lang="en-US" sz="1850" dirty="0">
                <a:solidFill>
                  <a:srgbClr val="CAD6DE"/>
                </a:solidFill>
                <a:latin typeface="Cabin" pitchFamily="34" charset="0"/>
                <a:ea typeface="Cabin" pitchFamily="34" charset="-122"/>
                <a:cs typeface="Cabin" pitchFamily="34" charset="-120"/>
              </a:rPr>
              <a:t>Ha Nhat Doan</a:t>
            </a:r>
            <a:endParaRPr lang="en-US" sz="1850" dirty="0"/>
          </a:p>
        </p:txBody>
      </p:sp>
      <p:sp>
        <p:nvSpPr>
          <p:cNvPr id="5" name="Rectangle 4">
            <a:extLst>
              <a:ext uri="{FF2B5EF4-FFF2-40B4-BE49-F238E27FC236}">
                <a16:creationId xmlns:a16="http://schemas.microsoft.com/office/drawing/2014/main" id="{7E54E8F1-71BD-CCD0-6922-274B7802B66F}"/>
              </a:ext>
            </a:extLst>
          </p:cNvPr>
          <p:cNvSpPr/>
          <p:nvPr/>
        </p:nvSpPr>
        <p:spPr>
          <a:xfrm>
            <a:off x="12857356" y="7794702"/>
            <a:ext cx="1672683" cy="383024"/>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1793DC7-9968-1633-DE8F-679DD5B26653}"/>
              </a:ext>
            </a:extLst>
          </p:cNvPr>
          <p:cNvPicPr>
            <a:picLocks noChangeAspect="1"/>
          </p:cNvPicPr>
          <p:nvPr/>
        </p:nvPicPr>
        <p:blipFill>
          <a:blip r:embed="rId4"/>
          <a:stretch>
            <a:fillRect/>
          </a:stretch>
        </p:blipFill>
        <p:spPr>
          <a:xfrm>
            <a:off x="11334290" y="7558515"/>
            <a:ext cx="3296110" cy="61921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837724" y="1973461"/>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XGBOOST</a:t>
            </a:r>
            <a:endParaRPr lang="en-US" sz="4400" dirty="0"/>
          </a:p>
        </p:txBody>
      </p:sp>
      <p:sp>
        <p:nvSpPr>
          <p:cNvPr id="5" name="Text 2"/>
          <p:cNvSpPr/>
          <p:nvPr/>
        </p:nvSpPr>
        <p:spPr>
          <a:xfrm>
            <a:off x="837724" y="3036451"/>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6" name="Text 3"/>
          <p:cNvSpPr/>
          <p:nvPr/>
        </p:nvSpPr>
        <p:spPr>
          <a:xfrm>
            <a:off x="837724" y="3688675"/>
            <a:ext cx="6176393"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XGBoost, viết tắt của Extreme Gradient Boosting, là một thuật toán học máy dựa trên kỹ thuật boosting – nơi nhiều mô hình yếu (thường là các cây quyết định nhỏ) được kết hợp lại để tạo thành một mô hình mạnh mẽ. </a:t>
            </a:r>
            <a:endParaRPr lang="en-US" sz="1850" dirty="0"/>
          </a:p>
        </p:txBody>
      </p:sp>
      <p:sp>
        <p:nvSpPr>
          <p:cNvPr id="7" name="Text 4"/>
          <p:cNvSpPr/>
          <p:nvPr/>
        </p:nvSpPr>
        <p:spPr>
          <a:xfrm>
            <a:off x="837724" y="5303788"/>
            <a:ext cx="6042578" cy="1532096"/>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
Nguyên lý hoạt động của XGBoost xoay quanh ý tưởng cải thiện dần mô hình bằng cách thêm vào từng cây nhỏ sao cho cây mới học từ phần sai số (residual) mà mô hình trước chưa học tốt. 
</a:t>
            </a:r>
            <a:endParaRPr lang="en-US" sz="1850" dirty="0"/>
          </a:p>
        </p:txBody>
      </p:sp>
      <p:pic>
        <p:nvPicPr>
          <p:cNvPr id="9" name="Picture 8" descr="A diagram of a tree&#10;&#10;AI-generated content may be incorrect.">
            <a:extLst>
              <a:ext uri="{FF2B5EF4-FFF2-40B4-BE49-F238E27FC236}">
                <a16:creationId xmlns:a16="http://schemas.microsoft.com/office/drawing/2014/main" id="{D7B02228-5960-AB0D-759C-EEC9C7306B67}"/>
              </a:ext>
            </a:extLst>
          </p:cNvPr>
          <p:cNvPicPr>
            <a:picLocks noChangeAspect="1"/>
          </p:cNvPicPr>
          <p:nvPr/>
        </p:nvPicPr>
        <p:blipFill>
          <a:blip r:embed="rId4"/>
          <a:stretch>
            <a:fillRect/>
          </a:stretch>
        </p:blipFill>
        <p:spPr>
          <a:xfrm>
            <a:off x="7315200" y="2168634"/>
            <a:ext cx="6743700" cy="4667250"/>
          </a:xfrm>
          <a:prstGeom prst="rect">
            <a:avLst/>
          </a:prstGeom>
        </p:spPr>
      </p:pic>
      <p:sp>
        <p:nvSpPr>
          <p:cNvPr id="10" name="TextBox 9">
            <a:extLst>
              <a:ext uri="{FF2B5EF4-FFF2-40B4-BE49-F238E27FC236}">
                <a16:creationId xmlns:a16="http://schemas.microsoft.com/office/drawing/2014/main" id="{F3D743C3-4F11-E2A7-0B6D-46B36F580D20}"/>
              </a:ext>
            </a:extLst>
          </p:cNvPr>
          <p:cNvSpPr txBox="1"/>
          <p:nvPr/>
        </p:nvSpPr>
        <p:spPr>
          <a:xfrm>
            <a:off x="7246900" y="7052475"/>
            <a:ext cx="6778548" cy="377026"/>
          </a:xfrm>
          <a:prstGeom prst="rect">
            <a:avLst/>
          </a:prstGeom>
          <a:noFill/>
        </p:spPr>
        <p:txBody>
          <a:bodyPr wrap="square" rtlCol="0">
            <a:spAutoFit/>
          </a:bodyPr>
          <a:lstStyle/>
          <a:p>
            <a:r>
              <a:rPr lang="en-US" sz="1850">
                <a:solidFill>
                  <a:schemeClr val="bg1"/>
                </a:solidFill>
              </a:rPr>
              <a:t>Hình 1. Sơ đồ XGBOOST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837724" y="1973461"/>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XGBOOST</a:t>
            </a:r>
            <a:endParaRPr lang="en-US" sz="4400" dirty="0"/>
          </a:p>
        </p:txBody>
      </p:sp>
      <p:sp>
        <p:nvSpPr>
          <p:cNvPr id="5" name="Text 2"/>
          <p:cNvSpPr/>
          <p:nvPr/>
        </p:nvSpPr>
        <p:spPr>
          <a:xfrm>
            <a:off x="837724" y="3036451"/>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6" name="Text 3"/>
          <p:cNvSpPr/>
          <p:nvPr/>
        </p:nvSpPr>
        <p:spPr>
          <a:xfrm>
            <a:off x="837724" y="3688675"/>
            <a:ext cx="6176393" cy="3559618"/>
          </a:xfrm>
          <a:prstGeom prst="rect">
            <a:avLst/>
          </a:prstGeom>
          <a:noFill/>
          <a:ln/>
        </p:spPr>
        <p:txBody>
          <a:bodyPr wrap="square" lIns="0" tIns="0" rIns="0" bIns="0" rtlCol="0" anchor="t"/>
          <a:lstStyle/>
          <a:p>
            <a:pPr marL="0" indent="0" algn="l">
              <a:lnSpc>
                <a:spcPts val="3000"/>
              </a:lnSpc>
              <a:buNone/>
            </a:pPr>
            <a:r>
              <a:rPr lang="vi-VN" sz="1800" b="0" i="0">
                <a:solidFill>
                  <a:schemeClr val="bg1"/>
                </a:solidFill>
                <a:effectLst/>
                <a:latin typeface="Cabin" panose="020B0604020202020204" charset="0"/>
              </a:rPr>
              <a:t>Trong bài toán dự báo tiêu thụ điện năng – một bài toán thuộc loại chuỗi thời gian</a:t>
            </a:r>
            <a:r>
              <a:rPr lang="en-US" sz="1800" b="0" i="0">
                <a:solidFill>
                  <a:schemeClr val="bg1"/>
                </a:solidFill>
                <a:effectLst/>
                <a:latin typeface="Cabin" panose="020B0604020202020204" charset="0"/>
              </a:rPr>
              <a:t> </a:t>
            </a:r>
            <a:r>
              <a:rPr lang="vi-VN" sz="1800" b="0" i="0">
                <a:solidFill>
                  <a:schemeClr val="bg1"/>
                </a:solidFill>
                <a:effectLst/>
                <a:latin typeface="Cabin" panose="020B0604020202020204" charset="0"/>
              </a:rPr>
              <a:t>XGBoost không hoạt động trên chuỗi trực tiếp như các mô hình RNN hay LSTM.</a:t>
            </a:r>
            <a:endParaRPr lang="en-US" sz="1800" b="0" i="0">
              <a:solidFill>
                <a:schemeClr val="bg1"/>
              </a:solidFill>
              <a:effectLst/>
              <a:latin typeface="Cabin" panose="020B0604020202020204" charset="0"/>
            </a:endParaRPr>
          </a:p>
          <a:p>
            <a:pPr marL="0" indent="0" algn="l">
              <a:lnSpc>
                <a:spcPts val="3000"/>
              </a:lnSpc>
              <a:buNone/>
            </a:pPr>
            <a:br>
              <a:rPr lang="vi-VN" sz="1800" b="0" i="0">
                <a:solidFill>
                  <a:schemeClr val="bg1"/>
                </a:solidFill>
                <a:effectLst/>
                <a:latin typeface="Cabin" panose="020B0604020202020204" charset="0"/>
              </a:rPr>
            </a:br>
            <a:r>
              <a:rPr lang="vi-VN" sz="1800" b="0" i="0">
                <a:solidFill>
                  <a:schemeClr val="bg1"/>
                </a:solidFill>
                <a:effectLst/>
                <a:latin typeface="Cabin" panose="020B0604020202020204" charset="0"/>
              </a:rPr>
              <a:t>Thay vào đó, ta cần biến đổi dữ liệu chuỗi thành dạng bảng, thông qua các đặc trưng</a:t>
            </a:r>
            <a:r>
              <a:rPr lang="en-US" sz="1800" b="0" i="0">
                <a:solidFill>
                  <a:schemeClr val="bg1"/>
                </a:solidFill>
                <a:effectLst/>
                <a:latin typeface="Cabin" panose="020B0604020202020204" charset="0"/>
              </a:rPr>
              <a:t> </a:t>
            </a:r>
            <a:r>
              <a:rPr lang="vi-VN" sz="1800" b="0" i="0">
                <a:solidFill>
                  <a:schemeClr val="bg1"/>
                </a:solidFill>
                <a:effectLst/>
                <a:latin typeface="Cabin" panose="020B0604020202020204" charset="0"/>
              </a:rPr>
              <a:t>như độ trễ (lag), rolling mean, chỉ số thời gian (giờ, ngày, tháng), hoặc các biến phân</a:t>
            </a:r>
            <a:r>
              <a:rPr lang="en-US" sz="1800" b="0" i="0">
                <a:solidFill>
                  <a:schemeClr val="bg1"/>
                </a:solidFill>
                <a:effectLst/>
                <a:latin typeface="Cabin" panose="020B0604020202020204" charset="0"/>
              </a:rPr>
              <a:t> </a:t>
            </a:r>
            <a:r>
              <a:rPr lang="vi-VN" sz="1800" b="0" i="0">
                <a:solidFill>
                  <a:schemeClr val="bg1"/>
                </a:solidFill>
                <a:effectLst/>
                <a:latin typeface="Cabin" panose="020B0604020202020204" charset="0"/>
              </a:rPr>
              <a:t>loại như ngày lễ, cuối tuần. </a:t>
            </a:r>
            <a:br>
              <a:rPr lang="vi-VN" sz="2000"/>
            </a:br>
            <a:endParaRPr lang="en-US" sz="1850" dirty="0"/>
          </a:p>
        </p:txBody>
      </p:sp>
      <p:sp>
        <p:nvSpPr>
          <p:cNvPr id="7" name="Text 4"/>
          <p:cNvSpPr/>
          <p:nvPr/>
        </p:nvSpPr>
        <p:spPr>
          <a:xfrm>
            <a:off x="837724" y="5303788"/>
            <a:ext cx="6042578" cy="1532096"/>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
</a:t>
            </a:r>
            <a:endParaRPr lang="en-US" sz="1850" dirty="0"/>
          </a:p>
        </p:txBody>
      </p:sp>
      <p:pic>
        <p:nvPicPr>
          <p:cNvPr id="9" name="Picture 8" descr="A diagram of a tree&#10;&#10;AI-generated content may be incorrect.">
            <a:extLst>
              <a:ext uri="{FF2B5EF4-FFF2-40B4-BE49-F238E27FC236}">
                <a16:creationId xmlns:a16="http://schemas.microsoft.com/office/drawing/2014/main" id="{D7B02228-5960-AB0D-759C-EEC9C7306B67}"/>
              </a:ext>
            </a:extLst>
          </p:cNvPr>
          <p:cNvPicPr>
            <a:picLocks noChangeAspect="1"/>
          </p:cNvPicPr>
          <p:nvPr/>
        </p:nvPicPr>
        <p:blipFill>
          <a:blip r:embed="rId4"/>
          <a:stretch>
            <a:fillRect/>
          </a:stretch>
        </p:blipFill>
        <p:spPr>
          <a:xfrm>
            <a:off x="7315200" y="2168634"/>
            <a:ext cx="6743700" cy="4667250"/>
          </a:xfrm>
          <a:prstGeom prst="rect">
            <a:avLst/>
          </a:prstGeom>
        </p:spPr>
      </p:pic>
      <p:sp>
        <p:nvSpPr>
          <p:cNvPr id="10" name="TextBox 9">
            <a:extLst>
              <a:ext uri="{FF2B5EF4-FFF2-40B4-BE49-F238E27FC236}">
                <a16:creationId xmlns:a16="http://schemas.microsoft.com/office/drawing/2014/main" id="{F3D743C3-4F11-E2A7-0B6D-46B36F580D20}"/>
              </a:ext>
            </a:extLst>
          </p:cNvPr>
          <p:cNvSpPr txBox="1"/>
          <p:nvPr/>
        </p:nvSpPr>
        <p:spPr>
          <a:xfrm>
            <a:off x="7246900" y="7052475"/>
            <a:ext cx="6778548" cy="377026"/>
          </a:xfrm>
          <a:prstGeom prst="rect">
            <a:avLst/>
          </a:prstGeom>
          <a:noFill/>
        </p:spPr>
        <p:txBody>
          <a:bodyPr wrap="square" rtlCol="0">
            <a:spAutoFit/>
          </a:bodyPr>
          <a:lstStyle/>
          <a:p>
            <a:r>
              <a:rPr lang="en-US" sz="1850">
                <a:solidFill>
                  <a:schemeClr val="bg1"/>
                </a:solidFill>
              </a:rPr>
              <a:t>Hình 1. Sơ đồ XGBOOST</a:t>
            </a:r>
          </a:p>
        </p:txBody>
      </p:sp>
    </p:spTree>
    <p:extLst>
      <p:ext uri="{BB962C8B-B14F-4D97-AF65-F5344CB8AC3E}">
        <p14:creationId xmlns:p14="http://schemas.microsoft.com/office/powerpoint/2010/main" val="1073460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837724" y="2108121"/>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LSTM</a:t>
            </a:r>
            <a:endParaRPr lang="en-US" sz="4400" dirty="0"/>
          </a:p>
        </p:txBody>
      </p:sp>
      <p:sp>
        <p:nvSpPr>
          <p:cNvPr id="5" name="Text 2"/>
          <p:cNvSpPr/>
          <p:nvPr/>
        </p:nvSpPr>
        <p:spPr>
          <a:xfrm>
            <a:off x="837724" y="3171111"/>
            <a:ext cx="7168852"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Long Short-Term Memory (LSTM) là một loại mạng nơ- ron hồi tiếp (RNN) được thiết kế để giải quyết vấn đề độ dốc biến mất trong quá trình huấn luyện các chuỗi dài. 
</a:t>
            </a:r>
            <a:endParaRPr lang="en-US" sz="1850" dirty="0"/>
          </a:p>
        </p:txBody>
      </p:sp>
      <p:sp>
        <p:nvSpPr>
          <p:cNvPr id="6" name="Text 3"/>
          <p:cNvSpPr/>
          <p:nvPr/>
        </p:nvSpPr>
        <p:spPr>
          <a:xfrm>
            <a:off x="837724" y="4920259"/>
            <a:ext cx="7168852" cy="1532096"/>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Không giống như các RNN truyền thống, LSTM có khả năng học và duy trì các phụ thuộc dài hạn, điều này giúp mô hình đặc biệt hiệu quả trong các tác vụ yêu cầu xử lý chuỗi như dịch máy, nhận dạng giọng nói và hiểu ngôn ngữ tự nhiên .
</a:t>
            </a:r>
            <a:endParaRPr lang="en-US" sz="1850" dirty="0"/>
          </a:p>
        </p:txBody>
      </p:sp>
      <p:pic>
        <p:nvPicPr>
          <p:cNvPr id="8" name="Picture 7" descr="A diagram of a memory cell&#10;&#10;AI-generated content may be incorrect.">
            <a:extLst>
              <a:ext uri="{FF2B5EF4-FFF2-40B4-BE49-F238E27FC236}">
                <a16:creationId xmlns:a16="http://schemas.microsoft.com/office/drawing/2014/main" id="{4E61A19E-EFE8-3C45-0968-C3FE8F2F7C63}"/>
              </a:ext>
            </a:extLst>
          </p:cNvPr>
          <p:cNvPicPr>
            <a:picLocks noChangeAspect="1"/>
          </p:cNvPicPr>
          <p:nvPr/>
        </p:nvPicPr>
        <p:blipFill>
          <a:blip r:embed="rId4"/>
          <a:stretch>
            <a:fillRect/>
          </a:stretch>
        </p:blipFill>
        <p:spPr>
          <a:xfrm>
            <a:off x="9233209" y="2789256"/>
            <a:ext cx="4917689" cy="4001837"/>
          </a:xfrm>
          <a:prstGeom prst="rect">
            <a:avLst/>
          </a:prstGeom>
        </p:spPr>
      </p:pic>
      <p:sp>
        <p:nvSpPr>
          <p:cNvPr id="9" name="TextBox 8">
            <a:extLst>
              <a:ext uri="{FF2B5EF4-FFF2-40B4-BE49-F238E27FC236}">
                <a16:creationId xmlns:a16="http://schemas.microsoft.com/office/drawing/2014/main" id="{F316C4E2-A3EC-C40F-CEB8-18832C7A8349}"/>
              </a:ext>
            </a:extLst>
          </p:cNvPr>
          <p:cNvSpPr txBox="1"/>
          <p:nvPr/>
        </p:nvSpPr>
        <p:spPr>
          <a:xfrm>
            <a:off x="9233209" y="7092176"/>
            <a:ext cx="4226313" cy="369332"/>
          </a:xfrm>
          <a:prstGeom prst="rect">
            <a:avLst/>
          </a:prstGeom>
          <a:noFill/>
        </p:spPr>
        <p:txBody>
          <a:bodyPr wrap="square" rtlCol="0">
            <a:spAutoFit/>
          </a:bodyPr>
          <a:lstStyle/>
          <a:p>
            <a:r>
              <a:rPr lang="en-US">
                <a:solidFill>
                  <a:schemeClr val="bg1"/>
                </a:solidFill>
              </a:rPr>
              <a:t>Hình 2. Sơ đồ LSTM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837724" y="2108121"/>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LSTM</a:t>
            </a:r>
            <a:endParaRPr lang="en-US" sz="4400" dirty="0"/>
          </a:p>
        </p:txBody>
      </p:sp>
      <p:sp>
        <p:nvSpPr>
          <p:cNvPr id="5" name="Text 2"/>
          <p:cNvSpPr/>
          <p:nvPr/>
        </p:nvSpPr>
        <p:spPr>
          <a:xfrm>
            <a:off x="837724" y="3171110"/>
            <a:ext cx="7168852" cy="3463866"/>
          </a:xfrm>
          <a:prstGeom prst="rect">
            <a:avLst/>
          </a:prstGeom>
          <a:noFill/>
          <a:ln/>
        </p:spPr>
        <p:txBody>
          <a:bodyPr wrap="square" lIns="0" tIns="0" rIns="0" bIns="0" rtlCol="0" anchor="t"/>
          <a:lstStyle/>
          <a:p>
            <a:pPr marL="0" indent="0" algn="l">
              <a:lnSpc>
                <a:spcPts val="3000"/>
              </a:lnSpc>
              <a:buNone/>
            </a:pPr>
            <a:r>
              <a:rPr lang="vi-VN" sz="1850" b="0" i="0">
                <a:solidFill>
                  <a:schemeClr val="bg1"/>
                </a:solidFill>
                <a:effectLst/>
                <a:latin typeface="Cabin" panose="020B0604020202020204" charset="0"/>
              </a:rPr>
              <a:t>LSTM hoạt động thông qua ba cổng chính, mỗi cổng kiểm soát dòng chảy thông</a:t>
            </a:r>
            <a:r>
              <a:rPr lang="en-US" sz="1850" b="0" i="0">
                <a:solidFill>
                  <a:schemeClr val="bg1"/>
                </a:solidFill>
                <a:effectLst/>
                <a:latin typeface="Cabin" panose="020B0604020202020204" charset="0"/>
              </a:rPr>
              <a:t> </a:t>
            </a:r>
            <a:r>
              <a:rPr lang="vi-VN" sz="1850" b="0" i="0">
                <a:solidFill>
                  <a:schemeClr val="bg1"/>
                </a:solidFill>
                <a:effectLst/>
                <a:latin typeface="Cabin" panose="020B0604020202020204" charset="0"/>
              </a:rPr>
              <a:t>tin trong ô bộ nhớ tại mỗi bước thời gian</a:t>
            </a:r>
            <a:r>
              <a:rPr lang="en-US" sz="1850" b="0" i="0">
                <a:solidFill>
                  <a:schemeClr val="bg1"/>
                </a:solidFill>
                <a:effectLst/>
                <a:latin typeface="Cabin" panose="020B0604020202020204" charset="0"/>
              </a:rPr>
              <a:t>.</a:t>
            </a:r>
          </a:p>
          <a:p>
            <a:pPr marL="0" indent="0" algn="l">
              <a:lnSpc>
                <a:spcPts val="3000"/>
              </a:lnSpc>
              <a:buNone/>
            </a:pPr>
            <a:endParaRPr lang="en-US" sz="1850">
              <a:solidFill>
                <a:schemeClr val="bg1"/>
              </a:solidFill>
              <a:latin typeface="Cabin" panose="020B0604020202020204" charset="0"/>
            </a:endParaRPr>
          </a:p>
          <a:p>
            <a:pPr marL="0" indent="0" algn="l">
              <a:lnSpc>
                <a:spcPts val="3000"/>
              </a:lnSpc>
              <a:buNone/>
            </a:pPr>
            <a:endParaRPr lang="en-US" sz="1850">
              <a:solidFill>
                <a:schemeClr val="bg1"/>
              </a:solidFill>
              <a:latin typeface="Cabin" panose="020B0604020202020204" charset="0"/>
            </a:endParaRPr>
          </a:p>
          <a:p>
            <a:pPr marL="0" indent="0" algn="l">
              <a:lnSpc>
                <a:spcPts val="3000"/>
              </a:lnSpc>
              <a:buNone/>
            </a:pPr>
            <a:r>
              <a:rPr lang="vi-VN" sz="1850" b="0" i="0">
                <a:solidFill>
                  <a:schemeClr val="bg1"/>
                </a:solidFill>
                <a:effectLst/>
                <a:latin typeface="Cabin" panose="020B0604020202020204" charset="0"/>
              </a:rPr>
              <a:t>Trong bài toán dự báo tiêu thụ điện năng này, mô hình LSTM đóng vai trò như</a:t>
            </a:r>
            <a:r>
              <a:rPr lang="en-US" sz="1850" b="0" i="0">
                <a:solidFill>
                  <a:schemeClr val="bg1"/>
                </a:solidFill>
                <a:effectLst/>
                <a:latin typeface="Cabin" panose="020B0604020202020204" charset="0"/>
              </a:rPr>
              <a:t> </a:t>
            </a:r>
            <a:r>
              <a:rPr lang="vi-VN" sz="1850" b="0" i="0">
                <a:solidFill>
                  <a:schemeClr val="bg1"/>
                </a:solidFill>
                <a:effectLst/>
                <a:latin typeface="Cabin" panose="020B0604020202020204" charset="0"/>
              </a:rPr>
              <a:t>một thành phần trung tâm giúp mô hình hiểu và khai thác các mối quan hệ phụ thuộc</a:t>
            </a:r>
            <a:r>
              <a:rPr lang="en-US" sz="1850" b="0" i="0">
                <a:solidFill>
                  <a:schemeClr val="bg1"/>
                </a:solidFill>
                <a:effectLst/>
                <a:latin typeface="Cabin" panose="020B0604020202020204" charset="0"/>
              </a:rPr>
              <a:t> </a:t>
            </a:r>
            <a:r>
              <a:rPr lang="vi-VN" sz="1850" b="0" i="0">
                <a:solidFill>
                  <a:schemeClr val="bg1"/>
                </a:solidFill>
                <a:effectLst/>
                <a:latin typeface="Cabin" panose="020B0604020202020204" charset="0"/>
              </a:rPr>
              <a:t>theo thời gian – điều mà các mô hình học máy truyền thống như XGBoost không</a:t>
            </a:r>
            <a:r>
              <a:rPr lang="en-US" sz="1850" b="0" i="0">
                <a:solidFill>
                  <a:schemeClr val="bg1"/>
                </a:solidFill>
                <a:effectLst/>
                <a:latin typeface="Cabin" panose="020B0604020202020204" charset="0"/>
              </a:rPr>
              <a:t> </a:t>
            </a:r>
            <a:r>
              <a:rPr lang="vi-VN" sz="1850" b="0" i="0">
                <a:solidFill>
                  <a:schemeClr val="bg1"/>
                </a:solidFill>
                <a:effectLst/>
                <a:latin typeface="Cabin" panose="020B0604020202020204" charset="0"/>
              </a:rPr>
              <a:t>thực hiện được. </a:t>
            </a:r>
            <a:br>
              <a:rPr lang="vi-VN" sz="2000"/>
            </a:br>
            <a:br>
              <a:rPr lang="vi-VN" sz="2000"/>
            </a:br>
            <a:r>
              <a:rPr lang="en-US" sz="1850" dirty="0">
                <a:solidFill>
                  <a:srgbClr val="CAD6DE"/>
                </a:solidFill>
                <a:latin typeface="Cabin" pitchFamily="34" charset="0"/>
                <a:ea typeface="Cabin" pitchFamily="34" charset="-122"/>
                <a:cs typeface="Cabin" pitchFamily="34" charset="-120"/>
              </a:rPr>
              <a:t>
</a:t>
            </a:r>
            <a:endParaRPr lang="en-US" sz="1850" dirty="0"/>
          </a:p>
        </p:txBody>
      </p:sp>
      <p:sp>
        <p:nvSpPr>
          <p:cNvPr id="6" name="Text 3"/>
          <p:cNvSpPr/>
          <p:nvPr/>
        </p:nvSpPr>
        <p:spPr>
          <a:xfrm>
            <a:off x="837724" y="4920259"/>
            <a:ext cx="7168852" cy="1532096"/>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
</a:t>
            </a:r>
            <a:endParaRPr lang="en-US" sz="1850" dirty="0"/>
          </a:p>
        </p:txBody>
      </p:sp>
      <p:pic>
        <p:nvPicPr>
          <p:cNvPr id="8" name="Picture 7" descr="A diagram of a memory cell&#10;&#10;AI-generated content may be incorrect.">
            <a:extLst>
              <a:ext uri="{FF2B5EF4-FFF2-40B4-BE49-F238E27FC236}">
                <a16:creationId xmlns:a16="http://schemas.microsoft.com/office/drawing/2014/main" id="{4E61A19E-EFE8-3C45-0968-C3FE8F2F7C63}"/>
              </a:ext>
            </a:extLst>
          </p:cNvPr>
          <p:cNvPicPr>
            <a:picLocks noChangeAspect="1"/>
          </p:cNvPicPr>
          <p:nvPr/>
        </p:nvPicPr>
        <p:blipFill>
          <a:blip r:embed="rId4"/>
          <a:stretch>
            <a:fillRect/>
          </a:stretch>
        </p:blipFill>
        <p:spPr>
          <a:xfrm>
            <a:off x="9233209" y="2789256"/>
            <a:ext cx="4917689" cy="4001837"/>
          </a:xfrm>
          <a:prstGeom prst="rect">
            <a:avLst/>
          </a:prstGeom>
        </p:spPr>
      </p:pic>
      <p:sp>
        <p:nvSpPr>
          <p:cNvPr id="9" name="TextBox 8">
            <a:extLst>
              <a:ext uri="{FF2B5EF4-FFF2-40B4-BE49-F238E27FC236}">
                <a16:creationId xmlns:a16="http://schemas.microsoft.com/office/drawing/2014/main" id="{F316C4E2-A3EC-C40F-CEB8-18832C7A8349}"/>
              </a:ext>
            </a:extLst>
          </p:cNvPr>
          <p:cNvSpPr txBox="1"/>
          <p:nvPr/>
        </p:nvSpPr>
        <p:spPr>
          <a:xfrm>
            <a:off x="9233209" y="7092176"/>
            <a:ext cx="4226313" cy="369332"/>
          </a:xfrm>
          <a:prstGeom prst="rect">
            <a:avLst/>
          </a:prstGeom>
          <a:noFill/>
        </p:spPr>
        <p:txBody>
          <a:bodyPr wrap="square" rtlCol="0">
            <a:spAutoFit/>
          </a:bodyPr>
          <a:lstStyle/>
          <a:p>
            <a:r>
              <a:rPr lang="en-US">
                <a:solidFill>
                  <a:schemeClr val="bg1"/>
                </a:solidFill>
              </a:rPr>
              <a:t>Hình 2. Sơ đồ LSTM</a:t>
            </a:r>
          </a:p>
        </p:txBody>
      </p:sp>
    </p:spTree>
    <p:extLst>
      <p:ext uri="{BB962C8B-B14F-4D97-AF65-F5344CB8AC3E}">
        <p14:creationId xmlns:p14="http://schemas.microsoft.com/office/powerpoint/2010/main" val="1502738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837724" y="2682597"/>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XGBOOST-LSTM</a:t>
            </a:r>
            <a:endParaRPr lang="en-US" sz="4400" dirty="0"/>
          </a:p>
        </p:txBody>
      </p:sp>
      <p:sp>
        <p:nvSpPr>
          <p:cNvPr id="5" name="Text 2"/>
          <p:cNvSpPr/>
          <p:nvPr/>
        </p:nvSpPr>
        <p:spPr>
          <a:xfrm>
            <a:off x="837724" y="3745587"/>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6" name="Text 3"/>
          <p:cNvSpPr/>
          <p:nvPr/>
        </p:nvSpPr>
        <p:spPr>
          <a:xfrm>
            <a:off x="837724" y="4397812"/>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
</a:t>
            </a:r>
            <a:endParaRPr lang="en-US" sz="1850" dirty="0"/>
          </a:p>
        </p:txBody>
      </p:sp>
      <p:pic>
        <p:nvPicPr>
          <p:cNvPr id="8" name="Picture 7" descr="A diagram of a machine&#10;&#10;AI-generated content may be incorrect.">
            <a:extLst>
              <a:ext uri="{FF2B5EF4-FFF2-40B4-BE49-F238E27FC236}">
                <a16:creationId xmlns:a16="http://schemas.microsoft.com/office/drawing/2014/main" id="{17BA3C38-63E2-1D68-53D3-97E7E02CC22D}"/>
              </a:ext>
            </a:extLst>
          </p:cNvPr>
          <p:cNvPicPr>
            <a:picLocks noChangeAspect="1"/>
          </p:cNvPicPr>
          <p:nvPr/>
        </p:nvPicPr>
        <p:blipFill>
          <a:blip r:embed="rId4"/>
          <a:stretch>
            <a:fillRect/>
          </a:stretch>
        </p:blipFill>
        <p:spPr>
          <a:xfrm>
            <a:off x="659047" y="3672256"/>
            <a:ext cx="5811167" cy="3596420"/>
          </a:xfrm>
          <a:prstGeom prst="rect">
            <a:avLst/>
          </a:prstGeom>
        </p:spPr>
      </p:pic>
      <p:sp>
        <p:nvSpPr>
          <p:cNvPr id="9" name="TextBox 8">
            <a:extLst>
              <a:ext uri="{FF2B5EF4-FFF2-40B4-BE49-F238E27FC236}">
                <a16:creationId xmlns:a16="http://schemas.microsoft.com/office/drawing/2014/main" id="{155C7F67-C28D-BB78-48FF-9A02EDFD8E86}"/>
              </a:ext>
            </a:extLst>
          </p:cNvPr>
          <p:cNvSpPr txBox="1"/>
          <p:nvPr/>
        </p:nvSpPr>
        <p:spPr>
          <a:xfrm>
            <a:off x="659046" y="7442983"/>
            <a:ext cx="5811167" cy="369332"/>
          </a:xfrm>
          <a:prstGeom prst="rect">
            <a:avLst/>
          </a:prstGeom>
          <a:noFill/>
        </p:spPr>
        <p:txBody>
          <a:bodyPr wrap="square" rtlCol="0">
            <a:spAutoFit/>
          </a:bodyPr>
          <a:lstStyle/>
          <a:p>
            <a:r>
              <a:rPr lang="en-US">
                <a:solidFill>
                  <a:schemeClr val="bg1"/>
                </a:solidFill>
              </a:rPr>
              <a:t>Hình 4. Sơ đồ XGBOOST-LSTM</a:t>
            </a:r>
          </a:p>
        </p:txBody>
      </p:sp>
      <p:sp>
        <p:nvSpPr>
          <p:cNvPr id="10" name="TextBox 9">
            <a:extLst>
              <a:ext uri="{FF2B5EF4-FFF2-40B4-BE49-F238E27FC236}">
                <a16:creationId xmlns:a16="http://schemas.microsoft.com/office/drawing/2014/main" id="{03676742-0DC2-5909-C640-15DD9EE95DFB}"/>
              </a:ext>
            </a:extLst>
          </p:cNvPr>
          <p:cNvSpPr txBox="1"/>
          <p:nvPr/>
        </p:nvSpPr>
        <p:spPr>
          <a:xfrm>
            <a:off x="6803497" y="4100602"/>
            <a:ext cx="7493620" cy="2069797"/>
          </a:xfrm>
          <a:prstGeom prst="rect">
            <a:avLst/>
          </a:prstGeom>
          <a:noFill/>
        </p:spPr>
        <p:txBody>
          <a:bodyPr wrap="square" rtlCol="0">
            <a:spAutoFit/>
          </a:bodyPr>
          <a:lstStyle/>
          <a:p>
            <a:r>
              <a:rPr lang="vi-VN" sz="1850" b="0" i="0">
                <a:solidFill>
                  <a:schemeClr val="bg1"/>
                </a:solidFill>
                <a:effectLst/>
                <a:latin typeface="Cabin" panose="020B0604020202020204" charset="0"/>
              </a:rPr>
              <a:t>Ý tưởng cốt lõi của mô hình này là sử dụng XGBoost như một bộ trích xuất đặc</a:t>
            </a:r>
            <a:r>
              <a:rPr lang="en-US" sz="1850" b="0" i="0">
                <a:solidFill>
                  <a:schemeClr val="bg1"/>
                </a:solidFill>
                <a:effectLst/>
                <a:latin typeface="Cabin" panose="020B0604020202020204" charset="0"/>
              </a:rPr>
              <a:t> </a:t>
            </a:r>
            <a:r>
              <a:rPr lang="vi-VN" sz="1850" b="0" i="0">
                <a:solidFill>
                  <a:schemeClr val="bg1"/>
                </a:solidFill>
                <a:effectLst/>
                <a:latin typeface="Cabin" panose="020B0604020202020204" charset="0"/>
              </a:rPr>
              <a:t>trưng phi tuyến mạnh mẽ từ chuỗi thời gian đã được mã hóa thành các chuỗi trượt,</a:t>
            </a:r>
            <a:r>
              <a:rPr lang="en-US" sz="1850" b="0" i="0">
                <a:solidFill>
                  <a:schemeClr val="bg1"/>
                </a:solidFill>
                <a:effectLst/>
                <a:latin typeface="Cabin" panose="020B0604020202020204" charset="0"/>
              </a:rPr>
              <a:t> </a:t>
            </a:r>
            <a:r>
              <a:rPr lang="vi-VN" sz="1850" b="0" i="0">
                <a:solidFill>
                  <a:schemeClr val="bg1"/>
                </a:solidFill>
                <a:effectLst/>
                <a:latin typeface="Cabin" panose="020B0604020202020204" charset="0"/>
              </a:rPr>
              <a:t>sau đó truyền đầu ra của XGBoost làm đầu vào mở rộng cho mô hình LSTM.</a:t>
            </a:r>
            <a:r>
              <a:rPr lang="vi-VN" sz="1850">
                <a:solidFill>
                  <a:schemeClr val="bg1"/>
                </a:solidFill>
                <a:latin typeface="Cabin" panose="020B0604020202020204" charset="0"/>
              </a:rPr>
              <a:t> </a:t>
            </a:r>
            <a:endParaRPr lang="en-US" sz="1850">
              <a:solidFill>
                <a:schemeClr val="bg1"/>
              </a:solidFill>
              <a:latin typeface="Cabin" panose="020B0604020202020204" charset="0"/>
            </a:endParaRPr>
          </a:p>
          <a:p>
            <a:endParaRPr lang="en-US" sz="1850">
              <a:solidFill>
                <a:schemeClr val="bg1"/>
              </a:solidFill>
              <a:latin typeface="Cabin" panose="020B0604020202020204" charset="0"/>
            </a:endParaRPr>
          </a:p>
          <a:p>
            <a:br>
              <a:rPr lang="vi-VN"/>
            </a:b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837724" y="2682597"/>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XGBOOST-LSTM</a:t>
            </a:r>
            <a:endParaRPr lang="en-US" sz="4400" dirty="0"/>
          </a:p>
        </p:txBody>
      </p:sp>
      <p:sp>
        <p:nvSpPr>
          <p:cNvPr id="5" name="Text 2"/>
          <p:cNvSpPr/>
          <p:nvPr/>
        </p:nvSpPr>
        <p:spPr>
          <a:xfrm>
            <a:off x="837724" y="3745587"/>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6" name="Text 3"/>
          <p:cNvSpPr/>
          <p:nvPr/>
        </p:nvSpPr>
        <p:spPr>
          <a:xfrm>
            <a:off x="837724" y="4397812"/>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
</a:t>
            </a:r>
            <a:endParaRPr lang="en-US" sz="1850" dirty="0"/>
          </a:p>
        </p:txBody>
      </p:sp>
      <p:pic>
        <p:nvPicPr>
          <p:cNvPr id="8" name="Picture 7" descr="A diagram of a machine&#10;&#10;AI-generated content may be incorrect.">
            <a:extLst>
              <a:ext uri="{FF2B5EF4-FFF2-40B4-BE49-F238E27FC236}">
                <a16:creationId xmlns:a16="http://schemas.microsoft.com/office/drawing/2014/main" id="{17BA3C38-63E2-1D68-53D3-97E7E02CC22D}"/>
              </a:ext>
            </a:extLst>
          </p:cNvPr>
          <p:cNvPicPr>
            <a:picLocks noChangeAspect="1"/>
          </p:cNvPicPr>
          <p:nvPr/>
        </p:nvPicPr>
        <p:blipFill>
          <a:blip r:embed="rId4"/>
          <a:stretch>
            <a:fillRect/>
          </a:stretch>
        </p:blipFill>
        <p:spPr>
          <a:xfrm>
            <a:off x="659047" y="3672256"/>
            <a:ext cx="5811167" cy="3596420"/>
          </a:xfrm>
          <a:prstGeom prst="rect">
            <a:avLst/>
          </a:prstGeom>
        </p:spPr>
      </p:pic>
      <p:sp>
        <p:nvSpPr>
          <p:cNvPr id="9" name="TextBox 8">
            <a:extLst>
              <a:ext uri="{FF2B5EF4-FFF2-40B4-BE49-F238E27FC236}">
                <a16:creationId xmlns:a16="http://schemas.microsoft.com/office/drawing/2014/main" id="{155C7F67-C28D-BB78-48FF-9A02EDFD8E86}"/>
              </a:ext>
            </a:extLst>
          </p:cNvPr>
          <p:cNvSpPr txBox="1"/>
          <p:nvPr/>
        </p:nvSpPr>
        <p:spPr>
          <a:xfrm>
            <a:off x="659046" y="7442983"/>
            <a:ext cx="5811167" cy="369332"/>
          </a:xfrm>
          <a:prstGeom prst="rect">
            <a:avLst/>
          </a:prstGeom>
          <a:noFill/>
        </p:spPr>
        <p:txBody>
          <a:bodyPr wrap="square" rtlCol="0">
            <a:spAutoFit/>
          </a:bodyPr>
          <a:lstStyle/>
          <a:p>
            <a:r>
              <a:rPr lang="en-US">
                <a:solidFill>
                  <a:schemeClr val="bg1"/>
                </a:solidFill>
              </a:rPr>
              <a:t>Hình 4. Sơ đồ XGBOOST-LSTM</a:t>
            </a:r>
          </a:p>
        </p:txBody>
      </p:sp>
      <p:sp>
        <p:nvSpPr>
          <p:cNvPr id="10" name="TextBox 9">
            <a:extLst>
              <a:ext uri="{FF2B5EF4-FFF2-40B4-BE49-F238E27FC236}">
                <a16:creationId xmlns:a16="http://schemas.microsoft.com/office/drawing/2014/main" id="{03676742-0DC2-5909-C640-15DD9EE95DFB}"/>
              </a:ext>
            </a:extLst>
          </p:cNvPr>
          <p:cNvSpPr txBox="1"/>
          <p:nvPr/>
        </p:nvSpPr>
        <p:spPr>
          <a:xfrm>
            <a:off x="6803497" y="4100602"/>
            <a:ext cx="7493620" cy="2354491"/>
          </a:xfrm>
          <a:prstGeom prst="rect">
            <a:avLst/>
          </a:prstGeom>
          <a:noFill/>
        </p:spPr>
        <p:txBody>
          <a:bodyPr wrap="square" rtlCol="0">
            <a:spAutoFit/>
          </a:bodyPr>
          <a:lstStyle/>
          <a:p>
            <a:r>
              <a:rPr lang="vi-VN" sz="1850" b="0" i="0">
                <a:solidFill>
                  <a:schemeClr val="bg1"/>
                </a:solidFill>
                <a:effectLst/>
                <a:latin typeface="Cabin" panose="020B0604020202020204" charset="0"/>
              </a:rPr>
              <a:t>Cách tiếp cận lai này đặc biệt phù hợp trong các bài toán chuỗi thời gian có tính</a:t>
            </a:r>
            <a:r>
              <a:rPr lang="en-US" sz="1850" b="0" i="0">
                <a:solidFill>
                  <a:schemeClr val="bg1"/>
                </a:solidFill>
                <a:effectLst/>
                <a:latin typeface="Cabin" panose="020B0604020202020204" charset="0"/>
              </a:rPr>
              <a:t> </a:t>
            </a:r>
            <a:r>
              <a:rPr lang="vi-VN" sz="1850" b="0" i="0">
                <a:solidFill>
                  <a:schemeClr val="bg1"/>
                </a:solidFill>
                <a:effectLst/>
                <a:latin typeface="Cabin" panose="020B0604020202020204" charset="0"/>
              </a:rPr>
              <a:t>phi tuyến cao và phụ thuộc thời gian mạnh như dự báo năng lượng, nhu cầu, hay chỉ</a:t>
            </a:r>
            <a:r>
              <a:rPr lang="en-US" sz="1850" b="0" i="0">
                <a:solidFill>
                  <a:schemeClr val="bg1"/>
                </a:solidFill>
                <a:effectLst/>
                <a:latin typeface="Cabin" panose="020B0604020202020204" charset="0"/>
              </a:rPr>
              <a:t> s</a:t>
            </a:r>
            <a:r>
              <a:rPr lang="vi-VN" sz="1850" b="0" i="0">
                <a:solidFill>
                  <a:schemeClr val="bg1"/>
                </a:solidFill>
                <a:effectLst/>
                <a:latin typeface="Cabin" panose="020B0604020202020204" charset="0"/>
              </a:rPr>
              <a:t>ố thị trường. Trong quá trình thực nghiệm, mô hình XGBoost-LSTM đã cho thấy</a:t>
            </a:r>
            <a:r>
              <a:rPr lang="en-US" sz="1850" b="0" i="0">
                <a:solidFill>
                  <a:schemeClr val="bg1"/>
                </a:solidFill>
                <a:effectLst/>
                <a:latin typeface="Cabin" panose="020B0604020202020204" charset="0"/>
              </a:rPr>
              <a:t> </a:t>
            </a:r>
            <a:r>
              <a:rPr lang="vi-VN" sz="1850" b="0" i="0">
                <a:solidFill>
                  <a:schemeClr val="bg1"/>
                </a:solidFill>
                <a:effectLst/>
                <a:latin typeface="Cabin" panose="020B0604020202020204" charset="0"/>
              </a:rPr>
              <a:t>hiệu quả vượt trội so với từng mô hình đơn lẻ, cả về độ chính xác dự báo lẫn khả</a:t>
            </a:r>
            <a:r>
              <a:rPr lang="en-US" sz="1850" b="0" i="0">
                <a:solidFill>
                  <a:schemeClr val="bg1"/>
                </a:solidFill>
                <a:effectLst/>
                <a:latin typeface="Cabin" panose="020B0604020202020204" charset="0"/>
              </a:rPr>
              <a:t> </a:t>
            </a:r>
            <a:r>
              <a:rPr lang="vi-VN" sz="1850" b="0" i="0">
                <a:solidFill>
                  <a:schemeClr val="bg1"/>
                </a:solidFill>
                <a:effectLst/>
                <a:latin typeface="Cabin" panose="020B0604020202020204" charset="0"/>
              </a:rPr>
              <a:t>năng bắt được chu kỳ biến động dài hạn</a:t>
            </a:r>
            <a:r>
              <a:rPr lang="vi-VN" sz="1850">
                <a:solidFill>
                  <a:schemeClr val="bg1"/>
                </a:solidFill>
                <a:latin typeface="Cabin" panose="020B0604020202020204" charset="0"/>
              </a:rPr>
              <a:t> </a:t>
            </a:r>
            <a:br>
              <a:rPr lang="vi-VN" sz="1850">
                <a:solidFill>
                  <a:schemeClr val="bg1"/>
                </a:solidFill>
                <a:latin typeface="Cabin" panose="020B0604020202020204" charset="0"/>
              </a:rPr>
            </a:br>
            <a:endParaRPr lang="en-US" sz="1850">
              <a:solidFill>
                <a:schemeClr val="bg1"/>
              </a:solidFill>
              <a:latin typeface="Cabin" panose="020B0604020202020204" charset="0"/>
            </a:endParaRPr>
          </a:p>
          <a:p>
            <a:br>
              <a:rPr lang="vi-VN"/>
            </a:br>
            <a:endParaRPr lang="en-US"/>
          </a:p>
        </p:txBody>
      </p:sp>
    </p:spTree>
    <p:extLst>
      <p:ext uri="{BB962C8B-B14F-4D97-AF65-F5344CB8AC3E}">
        <p14:creationId xmlns:p14="http://schemas.microsoft.com/office/powerpoint/2010/main" val="1363499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831652" y="654010"/>
            <a:ext cx="8544878" cy="69889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Thực Nghiệm và Đánh Giá</a:t>
            </a:r>
            <a:endParaRPr lang="en-US" sz="4400" dirty="0"/>
          </a:p>
        </p:txBody>
      </p:sp>
      <p:sp>
        <p:nvSpPr>
          <p:cNvPr id="5" name="Shape 2"/>
          <p:cNvSpPr/>
          <p:nvPr/>
        </p:nvSpPr>
        <p:spPr>
          <a:xfrm>
            <a:off x="7299960" y="1709261"/>
            <a:ext cx="30480" cy="5866209"/>
          </a:xfrm>
          <a:prstGeom prst="roundRect">
            <a:avLst>
              <a:gd name="adj" fmla="val 116939"/>
            </a:avLst>
          </a:prstGeom>
          <a:solidFill>
            <a:srgbClr val="49606E"/>
          </a:solidFill>
          <a:ln/>
        </p:spPr>
        <p:txBody>
          <a:bodyPr/>
          <a:lstStyle/>
          <a:p>
            <a:endParaRPr lang="en-US"/>
          </a:p>
        </p:txBody>
      </p:sp>
      <p:sp>
        <p:nvSpPr>
          <p:cNvPr id="6" name="Shape 3"/>
          <p:cNvSpPr/>
          <p:nvPr/>
        </p:nvSpPr>
        <p:spPr>
          <a:xfrm>
            <a:off x="6365558" y="1961317"/>
            <a:ext cx="712827" cy="30480"/>
          </a:xfrm>
          <a:prstGeom prst="roundRect">
            <a:avLst>
              <a:gd name="adj" fmla="val 116939"/>
            </a:avLst>
          </a:prstGeom>
          <a:solidFill>
            <a:srgbClr val="49606E"/>
          </a:solidFill>
          <a:ln/>
        </p:spPr>
        <p:txBody>
          <a:bodyPr/>
          <a:lstStyle/>
          <a:p>
            <a:endParaRPr lang="en-US"/>
          </a:p>
        </p:txBody>
      </p:sp>
      <p:sp>
        <p:nvSpPr>
          <p:cNvPr id="7" name="Shape 4"/>
          <p:cNvSpPr/>
          <p:nvPr/>
        </p:nvSpPr>
        <p:spPr>
          <a:xfrm>
            <a:off x="7047905" y="1709261"/>
            <a:ext cx="534591" cy="534591"/>
          </a:xfrm>
          <a:prstGeom prst="roundRect">
            <a:avLst>
              <a:gd name="adj" fmla="val 6667"/>
            </a:avLst>
          </a:prstGeom>
          <a:solidFill>
            <a:srgbClr val="304755"/>
          </a:solidFill>
          <a:ln/>
        </p:spPr>
        <p:txBody>
          <a:bodyPr/>
          <a:lstStyle/>
          <a:p>
            <a:endParaRPr lang="en-US"/>
          </a:p>
        </p:txBody>
      </p:sp>
      <p:sp>
        <p:nvSpPr>
          <p:cNvPr id="8" name="Text 5"/>
          <p:cNvSpPr/>
          <p:nvPr/>
        </p:nvSpPr>
        <p:spPr>
          <a:xfrm>
            <a:off x="7147500" y="1766947"/>
            <a:ext cx="335399" cy="419219"/>
          </a:xfrm>
          <a:prstGeom prst="rect">
            <a:avLst/>
          </a:prstGeom>
          <a:noFill/>
          <a:ln/>
        </p:spPr>
        <p:txBody>
          <a:bodyPr wrap="none" lIns="0" tIns="0" rIns="0" bIns="0" rtlCol="0" anchor="t"/>
          <a:lstStyle/>
          <a:p>
            <a:pPr marL="0" indent="0" algn="ctr">
              <a:lnSpc>
                <a:spcPts val="2600"/>
              </a:lnSpc>
              <a:buNone/>
            </a:pPr>
            <a:r>
              <a:rPr lang="en-US" sz="2600" dirty="0">
                <a:solidFill>
                  <a:srgbClr val="CAD6DE"/>
                </a:solidFill>
                <a:latin typeface="Unbounded" pitchFamily="34" charset="0"/>
                <a:ea typeface="Unbounded" pitchFamily="34" charset="-122"/>
                <a:cs typeface="Unbounded" pitchFamily="34" charset="-120"/>
              </a:rPr>
              <a:t>1</a:t>
            </a:r>
            <a:endParaRPr lang="en-US" sz="2600" dirty="0"/>
          </a:p>
        </p:txBody>
      </p:sp>
      <p:sp>
        <p:nvSpPr>
          <p:cNvPr id="9" name="Text 6"/>
          <p:cNvSpPr/>
          <p:nvPr/>
        </p:nvSpPr>
        <p:spPr>
          <a:xfrm>
            <a:off x="3331726" y="1790938"/>
            <a:ext cx="2795468" cy="349448"/>
          </a:xfrm>
          <a:prstGeom prst="rect">
            <a:avLst/>
          </a:prstGeom>
          <a:noFill/>
          <a:ln/>
        </p:spPr>
        <p:txBody>
          <a:bodyPr wrap="none" lIns="0" tIns="0" rIns="0" bIns="0" rtlCol="0" anchor="t"/>
          <a:lstStyle/>
          <a:p>
            <a:pPr marL="0" indent="0" algn="r">
              <a:lnSpc>
                <a:spcPts val="2750"/>
              </a:lnSpc>
              <a:buNone/>
            </a:pPr>
            <a:r>
              <a:rPr lang="en-US" sz="2200" dirty="0">
                <a:solidFill>
                  <a:srgbClr val="CAD6DE"/>
                </a:solidFill>
                <a:latin typeface="Unbounded" pitchFamily="34" charset="0"/>
                <a:ea typeface="Unbounded" pitchFamily="34" charset="-122"/>
                <a:cs typeface="Unbounded" pitchFamily="34" charset="-120"/>
              </a:rPr>
              <a:t>Dataset</a:t>
            </a:r>
            <a:endParaRPr lang="en-US" sz="2200" dirty="0"/>
          </a:p>
        </p:txBody>
      </p:sp>
      <p:sp>
        <p:nvSpPr>
          <p:cNvPr id="10" name="Text 7"/>
          <p:cNvSpPr/>
          <p:nvPr/>
        </p:nvSpPr>
        <p:spPr>
          <a:xfrm>
            <a:off x="831652" y="2282904"/>
            <a:ext cx="5295543" cy="380167"/>
          </a:xfrm>
          <a:prstGeom prst="rect">
            <a:avLst/>
          </a:prstGeom>
          <a:noFill/>
          <a:ln/>
        </p:spPr>
        <p:txBody>
          <a:bodyPr wrap="none" lIns="0" tIns="0" rIns="0" bIns="0" rtlCol="0" anchor="t"/>
          <a:lstStyle/>
          <a:p>
            <a:pPr marL="0" indent="0" algn="r">
              <a:lnSpc>
                <a:spcPts val="2950"/>
              </a:lnSpc>
              <a:buNone/>
            </a:pPr>
            <a:r>
              <a:rPr lang="en-US" sz="1850" dirty="0">
                <a:solidFill>
                  <a:srgbClr val="CAD6DE"/>
                </a:solidFill>
                <a:latin typeface="Cabin" pitchFamily="34" charset="0"/>
                <a:ea typeface="Cabin" pitchFamily="34" charset="-122"/>
                <a:cs typeface="Cabin" pitchFamily="34" charset="-120"/>
              </a:rPr>
              <a:t>Dữ liệu tiêu thụ điện thực tế</a:t>
            </a:r>
            <a:endParaRPr lang="en-US" sz="1850" dirty="0"/>
          </a:p>
        </p:txBody>
      </p:sp>
      <p:sp>
        <p:nvSpPr>
          <p:cNvPr id="11" name="Shape 8"/>
          <p:cNvSpPr/>
          <p:nvPr/>
        </p:nvSpPr>
        <p:spPr>
          <a:xfrm>
            <a:off x="7552015" y="3386971"/>
            <a:ext cx="712827" cy="30480"/>
          </a:xfrm>
          <a:prstGeom prst="roundRect">
            <a:avLst>
              <a:gd name="adj" fmla="val 116939"/>
            </a:avLst>
          </a:prstGeom>
          <a:solidFill>
            <a:srgbClr val="49606E"/>
          </a:solidFill>
          <a:ln/>
        </p:spPr>
        <p:txBody>
          <a:bodyPr/>
          <a:lstStyle/>
          <a:p>
            <a:endParaRPr lang="en-US"/>
          </a:p>
        </p:txBody>
      </p:sp>
      <p:sp>
        <p:nvSpPr>
          <p:cNvPr id="12" name="Shape 9"/>
          <p:cNvSpPr/>
          <p:nvPr/>
        </p:nvSpPr>
        <p:spPr>
          <a:xfrm>
            <a:off x="7047905" y="3134916"/>
            <a:ext cx="534591" cy="534591"/>
          </a:xfrm>
          <a:prstGeom prst="roundRect">
            <a:avLst>
              <a:gd name="adj" fmla="val 6667"/>
            </a:avLst>
          </a:prstGeom>
          <a:solidFill>
            <a:srgbClr val="304755"/>
          </a:solidFill>
          <a:ln/>
        </p:spPr>
        <p:txBody>
          <a:bodyPr/>
          <a:lstStyle/>
          <a:p>
            <a:endParaRPr lang="en-US"/>
          </a:p>
        </p:txBody>
      </p:sp>
      <p:sp>
        <p:nvSpPr>
          <p:cNvPr id="13" name="Text 10"/>
          <p:cNvSpPr/>
          <p:nvPr/>
        </p:nvSpPr>
        <p:spPr>
          <a:xfrm>
            <a:off x="7147500" y="3192601"/>
            <a:ext cx="335399" cy="419219"/>
          </a:xfrm>
          <a:prstGeom prst="rect">
            <a:avLst/>
          </a:prstGeom>
          <a:noFill/>
          <a:ln/>
        </p:spPr>
        <p:txBody>
          <a:bodyPr wrap="none" lIns="0" tIns="0" rIns="0" bIns="0" rtlCol="0" anchor="t"/>
          <a:lstStyle/>
          <a:p>
            <a:pPr marL="0" indent="0" algn="ctr">
              <a:lnSpc>
                <a:spcPts val="2600"/>
              </a:lnSpc>
              <a:buNone/>
            </a:pPr>
            <a:r>
              <a:rPr lang="en-US" sz="2600" dirty="0">
                <a:solidFill>
                  <a:srgbClr val="CAD6DE"/>
                </a:solidFill>
                <a:latin typeface="Unbounded" pitchFamily="34" charset="0"/>
                <a:ea typeface="Unbounded" pitchFamily="34" charset="-122"/>
                <a:cs typeface="Unbounded" pitchFamily="34" charset="-120"/>
              </a:rPr>
              <a:t>2</a:t>
            </a:r>
            <a:endParaRPr lang="en-US" sz="2600" dirty="0"/>
          </a:p>
        </p:txBody>
      </p:sp>
      <p:sp>
        <p:nvSpPr>
          <p:cNvPr id="14" name="Text 11"/>
          <p:cNvSpPr/>
          <p:nvPr/>
        </p:nvSpPr>
        <p:spPr>
          <a:xfrm>
            <a:off x="8503206" y="3216592"/>
            <a:ext cx="2795468" cy="349448"/>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Tiền xử lý</a:t>
            </a:r>
            <a:endParaRPr lang="en-US" sz="2200" dirty="0"/>
          </a:p>
        </p:txBody>
      </p:sp>
      <p:sp>
        <p:nvSpPr>
          <p:cNvPr id="15" name="Text 12"/>
          <p:cNvSpPr/>
          <p:nvPr/>
        </p:nvSpPr>
        <p:spPr>
          <a:xfrm>
            <a:off x="8503206" y="3708559"/>
            <a:ext cx="5295543" cy="380167"/>
          </a:xfrm>
          <a:prstGeom prst="rect">
            <a:avLst/>
          </a:prstGeom>
          <a:noFill/>
          <a:ln/>
        </p:spPr>
        <p:txBody>
          <a:bodyPr wrap="none" lIns="0" tIns="0" rIns="0" bIns="0" rtlCol="0" anchor="t"/>
          <a:lstStyle/>
          <a:p>
            <a:pPr marL="0" indent="0" algn="l">
              <a:lnSpc>
                <a:spcPts val="2950"/>
              </a:lnSpc>
              <a:buNone/>
            </a:pPr>
            <a:r>
              <a:rPr lang="en-US" sz="1850" dirty="0">
                <a:solidFill>
                  <a:srgbClr val="CAD6DE"/>
                </a:solidFill>
                <a:latin typeface="Cabin" pitchFamily="34" charset="0"/>
                <a:ea typeface="Cabin" pitchFamily="34" charset="-122"/>
                <a:cs typeface="Cabin" pitchFamily="34" charset="-120"/>
              </a:rPr>
              <a:t>Làm sạch và chuẩn hóa dữ liệu</a:t>
            </a:r>
            <a:endParaRPr lang="en-US" sz="1850" dirty="0"/>
          </a:p>
        </p:txBody>
      </p:sp>
      <p:sp>
        <p:nvSpPr>
          <p:cNvPr id="16" name="Shape 13"/>
          <p:cNvSpPr/>
          <p:nvPr/>
        </p:nvSpPr>
        <p:spPr>
          <a:xfrm>
            <a:off x="6365558" y="4615815"/>
            <a:ext cx="712827" cy="30480"/>
          </a:xfrm>
          <a:prstGeom prst="roundRect">
            <a:avLst>
              <a:gd name="adj" fmla="val 116939"/>
            </a:avLst>
          </a:prstGeom>
          <a:solidFill>
            <a:srgbClr val="49606E"/>
          </a:solidFill>
          <a:ln/>
        </p:spPr>
        <p:txBody>
          <a:bodyPr/>
          <a:lstStyle/>
          <a:p>
            <a:endParaRPr lang="en-US"/>
          </a:p>
        </p:txBody>
      </p:sp>
      <p:sp>
        <p:nvSpPr>
          <p:cNvPr id="17" name="Shape 14"/>
          <p:cNvSpPr/>
          <p:nvPr/>
        </p:nvSpPr>
        <p:spPr>
          <a:xfrm>
            <a:off x="7047905" y="4363760"/>
            <a:ext cx="534591" cy="534591"/>
          </a:xfrm>
          <a:prstGeom prst="roundRect">
            <a:avLst>
              <a:gd name="adj" fmla="val 6667"/>
            </a:avLst>
          </a:prstGeom>
          <a:solidFill>
            <a:srgbClr val="304755"/>
          </a:solidFill>
          <a:ln/>
        </p:spPr>
        <p:txBody>
          <a:bodyPr/>
          <a:lstStyle/>
          <a:p>
            <a:endParaRPr lang="en-US"/>
          </a:p>
        </p:txBody>
      </p:sp>
      <p:sp>
        <p:nvSpPr>
          <p:cNvPr id="18" name="Text 15"/>
          <p:cNvSpPr/>
          <p:nvPr/>
        </p:nvSpPr>
        <p:spPr>
          <a:xfrm>
            <a:off x="7147500" y="4421445"/>
            <a:ext cx="335399" cy="419219"/>
          </a:xfrm>
          <a:prstGeom prst="rect">
            <a:avLst/>
          </a:prstGeom>
          <a:noFill/>
          <a:ln/>
        </p:spPr>
        <p:txBody>
          <a:bodyPr wrap="none" lIns="0" tIns="0" rIns="0" bIns="0" rtlCol="0" anchor="t"/>
          <a:lstStyle/>
          <a:p>
            <a:pPr marL="0" indent="0" algn="ctr">
              <a:lnSpc>
                <a:spcPts val="2600"/>
              </a:lnSpc>
              <a:buNone/>
            </a:pPr>
            <a:r>
              <a:rPr lang="en-US" sz="2600" dirty="0">
                <a:solidFill>
                  <a:srgbClr val="CAD6DE"/>
                </a:solidFill>
                <a:latin typeface="Unbounded" pitchFamily="34" charset="0"/>
                <a:ea typeface="Unbounded" pitchFamily="34" charset="-122"/>
                <a:cs typeface="Unbounded" pitchFamily="34" charset="-120"/>
              </a:rPr>
              <a:t>3</a:t>
            </a:r>
            <a:endParaRPr lang="en-US" sz="2600" dirty="0"/>
          </a:p>
        </p:txBody>
      </p:sp>
      <p:sp>
        <p:nvSpPr>
          <p:cNvPr id="19" name="Text 16"/>
          <p:cNvSpPr/>
          <p:nvPr/>
        </p:nvSpPr>
        <p:spPr>
          <a:xfrm>
            <a:off x="3331726" y="4445437"/>
            <a:ext cx="2795468" cy="349448"/>
          </a:xfrm>
          <a:prstGeom prst="rect">
            <a:avLst/>
          </a:prstGeom>
          <a:noFill/>
          <a:ln/>
        </p:spPr>
        <p:txBody>
          <a:bodyPr wrap="none" lIns="0" tIns="0" rIns="0" bIns="0" rtlCol="0" anchor="t"/>
          <a:lstStyle/>
          <a:p>
            <a:pPr marL="0" indent="0" algn="r">
              <a:lnSpc>
                <a:spcPts val="2750"/>
              </a:lnSpc>
              <a:buNone/>
            </a:pPr>
            <a:r>
              <a:rPr lang="en-US" sz="2200" dirty="0">
                <a:solidFill>
                  <a:srgbClr val="CAD6DE"/>
                </a:solidFill>
                <a:latin typeface="Unbounded" pitchFamily="34" charset="0"/>
                <a:ea typeface="Unbounded" pitchFamily="34" charset="-122"/>
                <a:cs typeface="Unbounded" pitchFamily="34" charset="-120"/>
              </a:rPr>
              <a:t>Cài đặt mô hình</a:t>
            </a:r>
            <a:endParaRPr lang="en-US" sz="2200" dirty="0"/>
          </a:p>
        </p:txBody>
      </p:sp>
      <p:sp>
        <p:nvSpPr>
          <p:cNvPr id="20" name="Text 17"/>
          <p:cNvSpPr/>
          <p:nvPr/>
        </p:nvSpPr>
        <p:spPr>
          <a:xfrm>
            <a:off x="831652" y="4937403"/>
            <a:ext cx="5295543" cy="380167"/>
          </a:xfrm>
          <a:prstGeom prst="rect">
            <a:avLst/>
          </a:prstGeom>
          <a:noFill/>
          <a:ln/>
        </p:spPr>
        <p:txBody>
          <a:bodyPr wrap="none" lIns="0" tIns="0" rIns="0" bIns="0" rtlCol="0" anchor="t"/>
          <a:lstStyle/>
          <a:p>
            <a:pPr marL="0" indent="0" algn="r">
              <a:lnSpc>
                <a:spcPts val="2950"/>
              </a:lnSpc>
              <a:buNone/>
            </a:pPr>
            <a:r>
              <a:rPr lang="en-US" sz="1850" dirty="0">
                <a:solidFill>
                  <a:srgbClr val="CAD6DE"/>
                </a:solidFill>
                <a:latin typeface="Cabin" pitchFamily="34" charset="0"/>
                <a:ea typeface="Cabin" pitchFamily="34" charset="-122"/>
                <a:cs typeface="Cabin" pitchFamily="34" charset="-120"/>
              </a:rPr>
              <a:t>Xây dựng và huấn luyện</a:t>
            </a:r>
            <a:endParaRPr lang="en-US" sz="1850" dirty="0"/>
          </a:p>
        </p:txBody>
      </p:sp>
      <p:sp>
        <p:nvSpPr>
          <p:cNvPr id="21" name="Shape 18"/>
          <p:cNvSpPr/>
          <p:nvPr/>
        </p:nvSpPr>
        <p:spPr>
          <a:xfrm>
            <a:off x="7552015" y="5844778"/>
            <a:ext cx="712827" cy="30480"/>
          </a:xfrm>
          <a:prstGeom prst="roundRect">
            <a:avLst>
              <a:gd name="adj" fmla="val 116939"/>
            </a:avLst>
          </a:prstGeom>
          <a:solidFill>
            <a:srgbClr val="49606E"/>
          </a:solidFill>
          <a:ln/>
        </p:spPr>
        <p:txBody>
          <a:bodyPr/>
          <a:lstStyle/>
          <a:p>
            <a:endParaRPr lang="en-US"/>
          </a:p>
        </p:txBody>
      </p:sp>
      <p:sp>
        <p:nvSpPr>
          <p:cNvPr id="22" name="Shape 19"/>
          <p:cNvSpPr/>
          <p:nvPr/>
        </p:nvSpPr>
        <p:spPr>
          <a:xfrm>
            <a:off x="7047905" y="5592723"/>
            <a:ext cx="534591" cy="534591"/>
          </a:xfrm>
          <a:prstGeom prst="roundRect">
            <a:avLst>
              <a:gd name="adj" fmla="val 6667"/>
            </a:avLst>
          </a:prstGeom>
          <a:solidFill>
            <a:srgbClr val="304755"/>
          </a:solidFill>
          <a:ln/>
        </p:spPr>
        <p:txBody>
          <a:bodyPr/>
          <a:lstStyle/>
          <a:p>
            <a:endParaRPr lang="en-US"/>
          </a:p>
        </p:txBody>
      </p:sp>
      <p:sp>
        <p:nvSpPr>
          <p:cNvPr id="23" name="Text 20"/>
          <p:cNvSpPr/>
          <p:nvPr/>
        </p:nvSpPr>
        <p:spPr>
          <a:xfrm>
            <a:off x="7147500" y="5650409"/>
            <a:ext cx="335399" cy="419219"/>
          </a:xfrm>
          <a:prstGeom prst="rect">
            <a:avLst/>
          </a:prstGeom>
          <a:noFill/>
          <a:ln/>
        </p:spPr>
        <p:txBody>
          <a:bodyPr wrap="none" lIns="0" tIns="0" rIns="0" bIns="0" rtlCol="0" anchor="t"/>
          <a:lstStyle/>
          <a:p>
            <a:pPr marL="0" indent="0" algn="ctr">
              <a:lnSpc>
                <a:spcPts val="2600"/>
              </a:lnSpc>
              <a:buNone/>
            </a:pPr>
            <a:r>
              <a:rPr lang="en-US" sz="2600" dirty="0">
                <a:solidFill>
                  <a:srgbClr val="CAD6DE"/>
                </a:solidFill>
                <a:latin typeface="Unbounded" pitchFamily="34" charset="0"/>
                <a:ea typeface="Unbounded" pitchFamily="34" charset="-122"/>
                <a:cs typeface="Unbounded" pitchFamily="34" charset="-120"/>
              </a:rPr>
              <a:t>4</a:t>
            </a:r>
            <a:endParaRPr lang="en-US" sz="2600" dirty="0"/>
          </a:p>
        </p:txBody>
      </p:sp>
      <p:sp>
        <p:nvSpPr>
          <p:cNvPr id="24" name="Text 21"/>
          <p:cNvSpPr/>
          <p:nvPr/>
        </p:nvSpPr>
        <p:spPr>
          <a:xfrm>
            <a:off x="8503206" y="5674400"/>
            <a:ext cx="2795468" cy="349448"/>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Đánh giá</a:t>
            </a:r>
            <a:endParaRPr lang="en-US" sz="2200" dirty="0"/>
          </a:p>
        </p:txBody>
      </p:sp>
      <p:sp>
        <p:nvSpPr>
          <p:cNvPr id="25" name="Text 22"/>
          <p:cNvSpPr/>
          <p:nvPr/>
        </p:nvSpPr>
        <p:spPr>
          <a:xfrm>
            <a:off x="8503206" y="6166366"/>
            <a:ext cx="5295543" cy="380167"/>
          </a:xfrm>
          <a:prstGeom prst="rect">
            <a:avLst/>
          </a:prstGeom>
          <a:noFill/>
          <a:ln/>
        </p:spPr>
        <p:txBody>
          <a:bodyPr wrap="none" lIns="0" tIns="0" rIns="0" bIns="0" rtlCol="0" anchor="t"/>
          <a:lstStyle/>
          <a:p>
            <a:pPr marL="0" indent="0" algn="l">
              <a:lnSpc>
                <a:spcPts val="2950"/>
              </a:lnSpc>
              <a:buNone/>
            </a:pPr>
            <a:r>
              <a:rPr lang="en-US" sz="1850" dirty="0">
                <a:solidFill>
                  <a:srgbClr val="CAD6DE"/>
                </a:solidFill>
                <a:latin typeface="Cabin" pitchFamily="34" charset="0"/>
                <a:ea typeface="Cabin" pitchFamily="34" charset="-122"/>
                <a:cs typeface="Cabin" pitchFamily="34" charset="-120"/>
              </a:rPr>
              <a:t>So sánh hiệu quả dự báo</a:t>
            </a:r>
            <a:endParaRPr lang="en-US" sz="18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771315" y="1432203"/>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Dataset</a:t>
            </a:r>
            <a:endParaRPr lang="en-US" sz="4400" dirty="0"/>
          </a:p>
        </p:txBody>
      </p:sp>
      <p:sp>
        <p:nvSpPr>
          <p:cNvPr id="5" name="Text 2"/>
          <p:cNvSpPr/>
          <p:nvPr/>
        </p:nvSpPr>
        <p:spPr>
          <a:xfrm>
            <a:off x="837724" y="4128611"/>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6" name="Text 3"/>
          <p:cNvSpPr/>
          <p:nvPr/>
        </p:nvSpPr>
        <p:spPr>
          <a:xfrm>
            <a:off x="837724" y="4780836"/>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7" name="TextBox 6">
            <a:extLst>
              <a:ext uri="{FF2B5EF4-FFF2-40B4-BE49-F238E27FC236}">
                <a16:creationId xmlns:a16="http://schemas.microsoft.com/office/drawing/2014/main" id="{D93C5914-B428-6478-C110-399EB268860A}"/>
              </a:ext>
            </a:extLst>
          </p:cNvPr>
          <p:cNvSpPr txBox="1"/>
          <p:nvPr/>
        </p:nvSpPr>
        <p:spPr>
          <a:xfrm>
            <a:off x="699804" y="2495698"/>
            <a:ext cx="5632490" cy="4031873"/>
          </a:xfrm>
          <a:prstGeom prst="rect">
            <a:avLst/>
          </a:prstGeom>
          <a:noFill/>
        </p:spPr>
        <p:txBody>
          <a:bodyPr wrap="square" rtlCol="0">
            <a:spAutoFit/>
          </a:bodyPr>
          <a:lstStyle/>
          <a:p>
            <a:r>
              <a:rPr lang="vi-VN" sz="1850" b="0" i="0">
                <a:solidFill>
                  <a:schemeClr val="bg1"/>
                </a:solidFill>
                <a:effectLst/>
                <a:latin typeface="Cabin" panose="020B0604020202020204" charset="0"/>
              </a:rPr>
              <a:t>Bộ dữ liệu ECL chứa thông tin về mức tiêu thụ điện năng của 321 khu vực khác nhau</a:t>
            </a:r>
            <a:r>
              <a:rPr lang="en-US" sz="1850" b="0" i="0">
                <a:solidFill>
                  <a:schemeClr val="bg1"/>
                </a:solidFill>
                <a:effectLst/>
                <a:latin typeface="Cabin" panose="020B0604020202020204" charset="0"/>
              </a:rPr>
              <a:t> </a:t>
            </a:r>
            <a:r>
              <a:rPr lang="vi-VN" sz="1850" b="0" i="0">
                <a:solidFill>
                  <a:schemeClr val="bg1"/>
                </a:solidFill>
                <a:effectLst/>
                <a:latin typeface="Cabin" panose="020B0604020202020204" charset="0"/>
              </a:rPr>
              <a:t>được lấy từ bài báo [3]. Gồm 26304 dòng, 322 trường. Dữ liệu được ghi lại theo</a:t>
            </a:r>
            <a:r>
              <a:rPr lang="en-US" sz="1850" b="0" i="0">
                <a:solidFill>
                  <a:schemeClr val="bg1"/>
                </a:solidFill>
                <a:effectLst/>
                <a:latin typeface="Cabin" panose="020B0604020202020204" charset="0"/>
              </a:rPr>
              <a:t> </a:t>
            </a:r>
            <a:r>
              <a:rPr lang="vi-VN" sz="1850" b="0" i="0">
                <a:solidFill>
                  <a:schemeClr val="bg1"/>
                </a:solidFill>
                <a:effectLst/>
                <a:latin typeface="Cabin" panose="020B0604020202020204" charset="0"/>
              </a:rPr>
              <a:t>từng giờ. Thời gian bao phủ khoảng 3 năm, từ 01/01/2012 đến 31/12/2015.</a:t>
            </a:r>
            <a:r>
              <a:rPr lang="vi-VN" sz="1850">
                <a:solidFill>
                  <a:schemeClr val="bg1"/>
                </a:solidFill>
                <a:latin typeface="Cabin" panose="020B0604020202020204" charset="0"/>
              </a:rPr>
              <a:t> </a:t>
            </a:r>
            <a:endParaRPr lang="en-US" sz="1850">
              <a:solidFill>
                <a:schemeClr val="bg1"/>
              </a:solidFill>
              <a:latin typeface="Cabin" panose="020B0604020202020204" charset="0"/>
            </a:endParaRPr>
          </a:p>
          <a:p>
            <a:endParaRPr lang="en-US" sz="1850">
              <a:solidFill>
                <a:schemeClr val="bg1"/>
              </a:solidFill>
              <a:latin typeface="Cabin" panose="020B0604020202020204" charset="0"/>
            </a:endParaRPr>
          </a:p>
          <a:p>
            <a:r>
              <a:rPr lang="vi-VN" sz="1850" b="0">
                <a:solidFill>
                  <a:schemeClr val="bg1"/>
                </a:solidFill>
                <a:effectLst/>
                <a:latin typeface="Cabin" panose="020B0604020202020204" charset="0"/>
              </a:rPr>
              <a:t>Các trường dữ liệu:</a:t>
            </a:r>
            <a:r>
              <a:rPr lang="vi-VN" sz="1850">
                <a:solidFill>
                  <a:schemeClr val="bg1"/>
                </a:solidFill>
                <a:latin typeface="Cabin" panose="020B0604020202020204" charset="0"/>
              </a:rPr>
              <a:t> </a:t>
            </a:r>
            <a:br>
              <a:rPr lang="vi-VN" sz="1850">
                <a:solidFill>
                  <a:schemeClr val="bg1"/>
                </a:solidFill>
                <a:latin typeface="Cabin" panose="020B0604020202020204" charset="0"/>
              </a:rPr>
            </a:br>
            <a:endParaRPr lang="en-US" sz="1850">
              <a:solidFill>
                <a:schemeClr val="bg1"/>
              </a:solidFill>
              <a:latin typeface="Cabin" panose="020B0604020202020204" charset="0"/>
            </a:endParaRPr>
          </a:p>
          <a:p>
            <a:r>
              <a:rPr lang="vi-VN" sz="1800" b="0" i="0">
                <a:solidFill>
                  <a:schemeClr val="bg1"/>
                </a:solidFill>
                <a:effectLst/>
                <a:latin typeface="Cabin" panose="020B0604020202020204" charset="0"/>
              </a:rPr>
              <a:t>date: Trường này là dấu thời gian (timestamp), cho biết thời điểm ghi nhận</a:t>
            </a:r>
            <a:r>
              <a:rPr lang="en-US" sz="1800" b="0" i="0">
                <a:solidFill>
                  <a:schemeClr val="bg1"/>
                </a:solidFill>
                <a:effectLst/>
                <a:latin typeface="Cabin" panose="020B0604020202020204" charset="0"/>
              </a:rPr>
              <a:t> </a:t>
            </a:r>
            <a:r>
              <a:rPr lang="vi-VN" sz="1800" b="0" i="0">
                <a:solidFill>
                  <a:schemeClr val="bg1"/>
                </a:solidFill>
                <a:effectLst/>
                <a:latin typeface="Cabin" panose="020B0604020202020204" charset="0"/>
              </a:rPr>
              <a:t>mức tiêu thụ điện năng. Định dạng là "năm-tháng-ngày giờ: phút: giây". Ví</a:t>
            </a:r>
            <a:r>
              <a:rPr lang="en-US" sz="1800" b="0" i="0">
                <a:solidFill>
                  <a:schemeClr val="bg1"/>
                </a:solidFill>
                <a:effectLst/>
                <a:latin typeface="Cabin" panose="020B0604020202020204" charset="0"/>
              </a:rPr>
              <a:t> </a:t>
            </a:r>
            <a:r>
              <a:rPr lang="vi-VN" sz="1800" b="0" i="0">
                <a:solidFill>
                  <a:schemeClr val="bg1"/>
                </a:solidFill>
                <a:effectLst/>
                <a:latin typeface="Cabin" panose="020B0604020202020204" charset="0"/>
              </a:rPr>
              <a:t>dụ: "2012-01-01 00:00:00".</a:t>
            </a:r>
            <a:r>
              <a:rPr lang="vi-VN">
                <a:solidFill>
                  <a:schemeClr val="bg1"/>
                </a:solidFill>
                <a:latin typeface="Cabin" panose="020B0604020202020204" charset="0"/>
              </a:rPr>
              <a:t> </a:t>
            </a:r>
            <a:br>
              <a:rPr lang="vi-VN"/>
            </a:br>
            <a:br>
              <a:rPr lang="vi-VN"/>
            </a:br>
            <a:endParaRPr lang="en-US"/>
          </a:p>
        </p:txBody>
      </p:sp>
      <p:pic>
        <p:nvPicPr>
          <p:cNvPr id="9" name="Picture 8">
            <a:extLst>
              <a:ext uri="{FF2B5EF4-FFF2-40B4-BE49-F238E27FC236}">
                <a16:creationId xmlns:a16="http://schemas.microsoft.com/office/drawing/2014/main" id="{4D6540AA-52B9-08CE-11BA-DA97886F258C}"/>
              </a:ext>
            </a:extLst>
          </p:cNvPr>
          <p:cNvPicPr>
            <a:picLocks noChangeAspect="1"/>
          </p:cNvPicPr>
          <p:nvPr/>
        </p:nvPicPr>
        <p:blipFill>
          <a:blip r:embed="rId4"/>
          <a:stretch>
            <a:fillRect/>
          </a:stretch>
        </p:blipFill>
        <p:spPr>
          <a:xfrm>
            <a:off x="7175119" y="1507432"/>
            <a:ext cx="7315200" cy="3820394"/>
          </a:xfrm>
          <a:prstGeom prst="rect">
            <a:avLst/>
          </a:prstGeom>
        </p:spPr>
      </p:pic>
      <p:sp>
        <p:nvSpPr>
          <p:cNvPr id="10" name="TextBox 9">
            <a:extLst>
              <a:ext uri="{FF2B5EF4-FFF2-40B4-BE49-F238E27FC236}">
                <a16:creationId xmlns:a16="http://schemas.microsoft.com/office/drawing/2014/main" id="{D957AED3-7872-9BF8-1904-74C37FDBEC7B}"/>
              </a:ext>
            </a:extLst>
          </p:cNvPr>
          <p:cNvSpPr txBox="1"/>
          <p:nvPr/>
        </p:nvSpPr>
        <p:spPr>
          <a:xfrm>
            <a:off x="6963137" y="6260531"/>
            <a:ext cx="7036420" cy="1200329"/>
          </a:xfrm>
          <a:prstGeom prst="rect">
            <a:avLst/>
          </a:prstGeom>
          <a:noFill/>
        </p:spPr>
        <p:txBody>
          <a:bodyPr wrap="square" rtlCol="0">
            <a:spAutoFit/>
          </a:bodyPr>
          <a:lstStyle/>
          <a:p>
            <a:r>
              <a:rPr lang="vi-VN" sz="1800" b="0" i="0">
                <a:solidFill>
                  <a:schemeClr val="bg1"/>
                </a:solidFill>
                <a:effectLst/>
                <a:latin typeface="Cabin" panose="020B0604020202020204" charset="0"/>
              </a:rPr>
              <a:t>Các trường MT_000, MT_001, MT_002, ..., MT_320: Mỗi trường này đại</a:t>
            </a:r>
            <a:r>
              <a:rPr lang="en-US" sz="1800" b="0" i="0">
                <a:solidFill>
                  <a:schemeClr val="bg1"/>
                </a:solidFill>
                <a:effectLst/>
                <a:latin typeface="Cabin" panose="020B0604020202020204" charset="0"/>
              </a:rPr>
              <a:t> </a:t>
            </a:r>
            <a:r>
              <a:rPr lang="vi-VN" sz="1800" b="0" i="0">
                <a:solidFill>
                  <a:schemeClr val="bg1"/>
                </a:solidFill>
                <a:effectLst/>
                <a:latin typeface="Cabin" panose="020B0604020202020204" charset="0"/>
              </a:rPr>
              <a:t>diện cho một khu vực khác nhau và chứa giá trị số, thể hiện mức tiêu thụ điện</a:t>
            </a:r>
            <a:r>
              <a:rPr lang="en-US" sz="1800" b="0" i="0">
                <a:solidFill>
                  <a:schemeClr val="bg1"/>
                </a:solidFill>
                <a:effectLst/>
                <a:latin typeface="Cabin" panose="020B0604020202020204" charset="0"/>
              </a:rPr>
              <a:t> </a:t>
            </a:r>
            <a:r>
              <a:rPr lang="vi-VN" sz="1800" b="0" i="0">
                <a:solidFill>
                  <a:schemeClr val="bg1"/>
                </a:solidFill>
                <a:effectLst/>
                <a:latin typeface="Cabin" panose="020B0604020202020204" charset="0"/>
              </a:rPr>
              <a:t>năng của khu vực đó vào giờ tương ứng trong cột date.</a:t>
            </a:r>
            <a:r>
              <a:rPr lang="vi-VN">
                <a:solidFill>
                  <a:schemeClr val="bg1"/>
                </a:solidFill>
                <a:latin typeface="Cabin" panose="020B0604020202020204" charset="0"/>
              </a:rPr>
              <a:t> </a:t>
            </a:r>
            <a:br>
              <a:rPr lang="vi-VN"/>
            </a:b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771315" y="1432203"/>
            <a:ext cx="5632490" cy="704017"/>
          </a:xfrm>
          <a:prstGeom prst="rect">
            <a:avLst/>
          </a:prstGeom>
          <a:noFill/>
          <a:ln/>
        </p:spPr>
        <p:txBody>
          <a:bodyPr wrap="none" lIns="0" tIns="0" rIns="0" bIns="0" rtlCol="0" anchor="t"/>
          <a:lstStyle/>
          <a:p>
            <a:pPr marL="0" indent="0" algn="l">
              <a:lnSpc>
                <a:spcPts val="5500"/>
              </a:lnSpc>
              <a:buNone/>
            </a:pPr>
            <a:r>
              <a:rPr lang="en-US" sz="4400">
                <a:solidFill>
                  <a:schemeClr val="bg1"/>
                </a:solidFill>
                <a:latin typeface="Cabin" panose="020B0604020202020204" charset="0"/>
              </a:rPr>
              <a:t>Tiền xử lý</a:t>
            </a:r>
            <a:endParaRPr lang="en-US" sz="4400" dirty="0">
              <a:solidFill>
                <a:schemeClr val="bg1"/>
              </a:solidFill>
              <a:latin typeface="Cabin" panose="020B0604020202020204" charset="0"/>
            </a:endParaRPr>
          </a:p>
        </p:txBody>
      </p:sp>
      <p:sp>
        <p:nvSpPr>
          <p:cNvPr id="5" name="Text 2"/>
          <p:cNvSpPr/>
          <p:nvPr/>
        </p:nvSpPr>
        <p:spPr>
          <a:xfrm>
            <a:off x="837724" y="4128611"/>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6" name="Text 3"/>
          <p:cNvSpPr/>
          <p:nvPr/>
        </p:nvSpPr>
        <p:spPr>
          <a:xfrm>
            <a:off x="837724" y="4780836"/>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pic>
        <p:nvPicPr>
          <p:cNvPr id="15" name="Picture 14">
            <a:extLst>
              <a:ext uri="{FF2B5EF4-FFF2-40B4-BE49-F238E27FC236}">
                <a16:creationId xmlns:a16="http://schemas.microsoft.com/office/drawing/2014/main" id="{42C0CC5D-2645-A31B-5CE9-F1AC0B420939}"/>
              </a:ext>
            </a:extLst>
          </p:cNvPr>
          <p:cNvPicPr>
            <a:picLocks noChangeAspect="1"/>
          </p:cNvPicPr>
          <p:nvPr/>
        </p:nvPicPr>
        <p:blipFill>
          <a:blip r:embed="rId4"/>
          <a:stretch>
            <a:fillRect/>
          </a:stretch>
        </p:blipFill>
        <p:spPr>
          <a:xfrm>
            <a:off x="1038257" y="2635760"/>
            <a:ext cx="5365547" cy="1800476"/>
          </a:xfrm>
          <a:prstGeom prst="rect">
            <a:avLst/>
          </a:prstGeom>
        </p:spPr>
      </p:pic>
      <p:pic>
        <p:nvPicPr>
          <p:cNvPr id="17" name="Picture 16">
            <a:extLst>
              <a:ext uri="{FF2B5EF4-FFF2-40B4-BE49-F238E27FC236}">
                <a16:creationId xmlns:a16="http://schemas.microsoft.com/office/drawing/2014/main" id="{68D6EA36-B254-9F8E-FEEA-67AA2EA312F3}"/>
              </a:ext>
            </a:extLst>
          </p:cNvPr>
          <p:cNvPicPr>
            <a:picLocks noChangeAspect="1"/>
          </p:cNvPicPr>
          <p:nvPr/>
        </p:nvPicPr>
        <p:blipFill>
          <a:blip r:embed="rId5"/>
          <a:stretch>
            <a:fillRect/>
          </a:stretch>
        </p:blipFill>
        <p:spPr>
          <a:xfrm>
            <a:off x="4348576" y="4809681"/>
            <a:ext cx="7382905" cy="2448267"/>
          </a:xfrm>
          <a:prstGeom prst="rect">
            <a:avLst/>
          </a:prstGeom>
        </p:spPr>
      </p:pic>
    </p:spTree>
    <p:extLst>
      <p:ext uri="{BB962C8B-B14F-4D97-AF65-F5344CB8AC3E}">
        <p14:creationId xmlns:p14="http://schemas.microsoft.com/office/powerpoint/2010/main" val="112892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771315" y="1432203"/>
            <a:ext cx="5632490" cy="704017"/>
          </a:xfrm>
          <a:prstGeom prst="rect">
            <a:avLst/>
          </a:prstGeom>
          <a:noFill/>
          <a:ln/>
        </p:spPr>
        <p:txBody>
          <a:bodyPr wrap="none" lIns="0" tIns="0" rIns="0" bIns="0" rtlCol="0" anchor="t"/>
          <a:lstStyle/>
          <a:p>
            <a:pPr marL="0" indent="0" algn="l">
              <a:lnSpc>
                <a:spcPts val="5500"/>
              </a:lnSpc>
              <a:buNone/>
            </a:pPr>
            <a:r>
              <a:rPr lang="en-US" sz="4400">
                <a:solidFill>
                  <a:schemeClr val="bg1"/>
                </a:solidFill>
                <a:latin typeface="Cabin" panose="020B0604020202020204" charset="0"/>
              </a:rPr>
              <a:t>Cài đặt thực nghiệm</a:t>
            </a:r>
            <a:endParaRPr lang="en-US" sz="4400" dirty="0">
              <a:solidFill>
                <a:schemeClr val="bg1"/>
              </a:solidFill>
              <a:latin typeface="Cabin" panose="020B0604020202020204" charset="0"/>
            </a:endParaRPr>
          </a:p>
        </p:txBody>
      </p:sp>
      <p:sp>
        <p:nvSpPr>
          <p:cNvPr id="5" name="Text 2"/>
          <p:cNvSpPr/>
          <p:nvPr/>
        </p:nvSpPr>
        <p:spPr>
          <a:xfrm>
            <a:off x="837724" y="4128611"/>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6" name="Text 3"/>
          <p:cNvSpPr/>
          <p:nvPr/>
        </p:nvSpPr>
        <p:spPr>
          <a:xfrm>
            <a:off x="837724" y="4780836"/>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pic>
        <p:nvPicPr>
          <p:cNvPr id="8" name="Picture 7">
            <a:extLst>
              <a:ext uri="{FF2B5EF4-FFF2-40B4-BE49-F238E27FC236}">
                <a16:creationId xmlns:a16="http://schemas.microsoft.com/office/drawing/2014/main" id="{DDB21B1F-E9F8-6F4C-09CA-6CEEE45EEFF6}"/>
              </a:ext>
            </a:extLst>
          </p:cNvPr>
          <p:cNvPicPr>
            <a:picLocks noChangeAspect="1"/>
          </p:cNvPicPr>
          <p:nvPr/>
        </p:nvPicPr>
        <p:blipFill>
          <a:blip r:embed="rId4"/>
          <a:stretch>
            <a:fillRect/>
          </a:stretch>
        </p:blipFill>
        <p:spPr>
          <a:xfrm>
            <a:off x="1320274" y="2468462"/>
            <a:ext cx="6537706" cy="1095528"/>
          </a:xfrm>
          <a:prstGeom prst="rect">
            <a:avLst/>
          </a:prstGeom>
        </p:spPr>
      </p:pic>
      <p:pic>
        <p:nvPicPr>
          <p:cNvPr id="10" name="Picture 9">
            <a:extLst>
              <a:ext uri="{FF2B5EF4-FFF2-40B4-BE49-F238E27FC236}">
                <a16:creationId xmlns:a16="http://schemas.microsoft.com/office/drawing/2014/main" id="{01181983-AD27-5743-0103-E245A0E95B28}"/>
              </a:ext>
            </a:extLst>
          </p:cNvPr>
          <p:cNvPicPr>
            <a:picLocks noChangeAspect="1"/>
          </p:cNvPicPr>
          <p:nvPr/>
        </p:nvPicPr>
        <p:blipFill>
          <a:blip r:embed="rId5"/>
          <a:stretch>
            <a:fillRect/>
          </a:stretch>
        </p:blipFill>
        <p:spPr>
          <a:xfrm>
            <a:off x="1320274" y="3722788"/>
            <a:ext cx="6537706" cy="1448002"/>
          </a:xfrm>
          <a:prstGeom prst="rect">
            <a:avLst/>
          </a:prstGeom>
        </p:spPr>
      </p:pic>
      <p:pic>
        <p:nvPicPr>
          <p:cNvPr id="12" name="Picture 11">
            <a:extLst>
              <a:ext uri="{FF2B5EF4-FFF2-40B4-BE49-F238E27FC236}">
                <a16:creationId xmlns:a16="http://schemas.microsoft.com/office/drawing/2014/main" id="{9A339240-3FD9-01DC-D3F0-8E492E01F3FB}"/>
              </a:ext>
            </a:extLst>
          </p:cNvPr>
          <p:cNvPicPr>
            <a:picLocks noChangeAspect="1"/>
          </p:cNvPicPr>
          <p:nvPr/>
        </p:nvPicPr>
        <p:blipFill>
          <a:blip r:embed="rId6"/>
          <a:stretch>
            <a:fillRect/>
          </a:stretch>
        </p:blipFill>
        <p:spPr>
          <a:xfrm>
            <a:off x="1320274" y="5413258"/>
            <a:ext cx="6537706" cy="2541692"/>
          </a:xfrm>
          <a:prstGeom prst="rect">
            <a:avLst/>
          </a:prstGeom>
        </p:spPr>
      </p:pic>
      <p:pic>
        <p:nvPicPr>
          <p:cNvPr id="14" name="Picture 13">
            <a:extLst>
              <a:ext uri="{FF2B5EF4-FFF2-40B4-BE49-F238E27FC236}">
                <a16:creationId xmlns:a16="http://schemas.microsoft.com/office/drawing/2014/main" id="{937292C9-371A-E57E-F925-E6C11AD0886D}"/>
              </a:ext>
            </a:extLst>
          </p:cNvPr>
          <p:cNvPicPr>
            <a:picLocks noChangeAspect="1"/>
          </p:cNvPicPr>
          <p:nvPr/>
        </p:nvPicPr>
        <p:blipFill>
          <a:blip r:embed="rId7"/>
          <a:stretch>
            <a:fillRect/>
          </a:stretch>
        </p:blipFill>
        <p:spPr>
          <a:xfrm>
            <a:off x="8184970" y="2468462"/>
            <a:ext cx="6188952" cy="5486488"/>
          </a:xfrm>
          <a:prstGeom prst="rect">
            <a:avLst/>
          </a:prstGeom>
        </p:spPr>
      </p:pic>
    </p:spTree>
    <p:extLst>
      <p:ext uri="{BB962C8B-B14F-4D97-AF65-F5344CB8AC3E}">
        <p14:creationId xmlns:p14="http://schemas.microsoft.com/office/powerpoint/2010/main" val="4197321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738783"/>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Nội dung</a:t>
            </a:r>
            <a:endParaRPr lang="en-US" sz="4400" dirty="0"/>
          </a:p>
        </p:txBody>
      </p:sp>
      <p:pic>
        <p:nvPicPr>
          <p:cNvPr id="3" name="Image 0" descr="preencoded.png"/>
          <p:cNvPicPr>
            <a:picLocks noChangeAspect="1"/>
          </p:cNvPicPr>
          <p:nvPr/>
        </p:nvPicPr>
        <p:blipFill>
          <a:blip r:embed="rId3"/>
          <a:stretch>
            <a:fillRect/>
          </a:stretch>
        </p:blipFill>
        <p:spPr>
          <a:xfrm>
            <a:off x="837724" y="1921550"/>
            <a:ext cx="3014305" cy="1862971"/>
          </a:xfrm>
          <a:prstGeom prst="rect">
            <a:avLst/>
          </a:prstGeom>
        </p:spPr>
      </p:pic>
      <p:sp>
        <p:nvSpPr>
          <p:cNvPr id="4" name="Text 1"/>
          <p:cNvSpPr/>
          <p:nvPr/>
        </p:nvSpPr>
        <p:spPr>
          <a:xfrm>
            <a:off x="837724" y="4083725"/>
            <a:ext cx="3014305"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Giới thiệu</a:t>
            </a:r>
            <a:endParaRPr lang="en-US" sz="1850" dirty="0"/>
          </a:p>
        </p:txBody>
      </p:sp>
      <p:pic>
        <p:nvPicPr>
          <p:cNvPr id="5" name="Image 1" descr="preencoded.png"/>
          <p:cNvPicPr>
            <a:picLocks noChangeAspect="1"/>
          </p:cNvPicPr>
          <p:nvPr/>
        </p:nvPicPr>
        <p:blipFill>
          <a:blip r:embed="rId4"/>
          <a:stretch>
            <a:fillRect/>
          </a:stretch>
        </p:blipFill>
        <p:spPr>
          <a:xfrm>
            <a:off x="4151233" y="1921550"/>
            <a:ext cx="3014305" cy="1862971"/>
          </a:xfrm>
          <a:prstGeom prst="rect">
            <a:avLst/>
          </a:prstGeom>
        </p:spPr>
      </p:pic>
      <p:sp>
        <p:nvSpPr>
          <p:cNvPr id="6" name="Text 2"/>
          <p:cNvSpPr/>
          <p:nvPr/>
        </p:nvSpPr>
        <p:spPr>
          <a:xfrm>
            <a:off x="4151233" y="4083725"/>
            <a:ext cx="3014305"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Cơ sở lý thuyết</a:t>
            </a:r>
            <a:endParaRPr lang="en-US" sz="1850" dirty="0"/>
          </a:p>
        </p:txBody>
      </p:sp>
      <p:pic>
        <p:nvPicPr>
          <p:cNvPr id="7" name="Image 2" descr="preencoded.png"/>
          <p:cNvPicPr>
            <a:picLocks noChangeAspect="1"/>
          </p:cNvPicPr>
          <p:nvPr/>
        </p:nvPicPr>
        <p:blipFill>
          <a:blip r:embed="rId5"/>
          <a:stretch>
            <a:fillRect/>
          </a:stretch>
        </p:blipFill>
        <p:spPr>
          <a:xfrm>
            <a:off x="7464743" y="1921550"/>
            <a:ext cx="3014305" cy="1862971"/>
          </a:xfrm>
          <a:prstGeom prst="rect">
            <a:avLst/>
          </a:prstGeom>
        </p:spPr>
      </p:pic>
      <p:sp>
        <p:nvSpPr>
          <p:cNvPr id="8" name="Text 3"/>
          <p:cNvSpPr/>
          <p:nvPr/>
        </p:nvSpPr>
        <p:spPr>
          <a:xfrm>
            <a:off x="7464743" y="4083725"/>
            <a:ext cx="3014305"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Định nghĩa bài toán</a:t>
            </a:r>
            <a:endParaRPr lang="en-US" sz="1850" dirty="0"/>
          </a:p>
        </p:txBody>
      </p:sp>
      <p:pic>
        <p:nvPicPr>
          <p:cNvPr id="9" name="Image 3" descr="preencoded.png"/>
          <p:cNvPicPr>
            <a:picLocks noChangeAspect="1"/>
          </p:cNvPicPr>
          <p:nvPr/>
        </p:nvPicPr>
        <p:blipFill>
          <a:blip r:embed="rId6"/>
          <a:stretch>
            <a:fillRect/>
          </a:stretch>
        </p:blipFill>
        <p:spPr>
          <a:xfrm>
            <a:off x="10778252" y="1921550"/>
            <a:ext cx="3014424" cy="1862971"/>
          </a:xfrm>
          <a:prstGeom prst="rect">
            <a:avLst/>
          </a:prstGeom>
        </p:spPr>
      </p:pic>
      <p:sp>
        <p:nvSpPr>
          <p:cNvPr id="10" name="Text 4"/>
          <p:cNvSpPr/>
          <p:nvPr/>
        </p:nvSpPr>
        <p:spPr>
          <a:xfrm>
            <a:off x="10778252" y="4083725"/>
            <a:ext cx="3014424"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Phương pháp chính</a:t>
            </a:r>
            <a:endParaRPr lang="en-US" sz="1850" dirty="0"/>
          </a:p>
        </p:txBody>
      </p:sp>
      <p:pic>
        <p:nvPicPr>
          <p:cNvPr id="11" name="Image 4" descr="preencoded.png"/>
          <p:cNvPicPr>
            <a:picLocks noChangeAspect="1"/>
          </p:cNvPicPr>
          <p:nvPr/>
        </p:nvPicPr>
        <p:blipFill>
          <a:blip r:embed="rId7"/>
          <a:stretch>
            <a:fillRect/>
          </a:stretch>
        </p:blipFill>
        <p:spPr>
          <a:xfrm>
            <a:off x="837724" y="4945499"/>
            <a:ext cx="3014305" cy="1862971"/>
          </a:xfrm>
          <a:prstGeom prst="rect">
            <a:avLst/>
          </a:prstGeom>
        </p:spPr>
      </p:pic>
      <p:sp>
        <p:nvSpPr>
          <p:cNvPr id="12" name="Text 5"/>
          <p:cNvSpPr/>
          <p:nvPr/>
        </p:nvSpPr>
        <p:spPr>
          <a:xfrm>
            <a:off x="837724" y="7107674"/>
            <a:ext cx="3014305"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Thực nghiệm và đánh giá</a:t>
            </a:r>
            <a:endParaRPr lang="en-US" sz="1850" dirty="0"/>
          </a:p>
        </p:txBody>
      </p:sp>
      <p:pic>
        <p:nvPicPr>
          <p:cNvPr id="13" name="Image 5" descr="preencoded.png"/>
          <p:cNvPicPr>
            <a:picLocks noChangeAspect="1"/>
          </p:cNvPicPr>
          <p:nvPr/>
        </p:nvPicPr>
        <p:blipFill>
          <a:blip r:embed="rId8"/>
          <a:stretch>
            <a:fillRect/>
          </a:stretch>
        </p:blipFill>
        <p:spPr>
          <a:xfrm>
            <a:off x="4151233" y="4945499"/>
            <a:ext cx="3014305" cy="1862971"/>
          </a:xfrm>
          <a:prstGeom prst="rect">
            <a:avLst/>
          </a:prstGeom>
        </p:spPr>
      </p:pic>
      <p:sp>
        <p:nvSpPr>
          <p:cNvPr id="14" name="Text 6"/>
          <p:cNvSpPr/>
          <p:nvPr/>
        </p:nvSpPr>
        <p:spPr>
          <a:xfrm>
            <a:off x="4151233" y="7107674"/>
            <a:ext cx="3014305"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Kết luận</a:t>
            </a:r>
            <a:endParaRPr lang="en-US" sz="1850" dirty="0"/>
          </a:p>
        </p:txBody>
      </p:sp>
      <p:pic>
        <p:nvPicPr>
          <p:cNvPr id="15" name="Image 6" descr="preencoded.png"/>
          <p:cNvPicPr>
            <a:picLocks noChangeAspect="1"/>
          </p:cNvPicPr>
          <p:nvPr/>
        </p:nvPicPr>
        <p:blipFill>
          <a:blip r:embed="rId9"/>
          <a:stretch>
            <a:fillRect/>
          </a:stretch>
        </p:blipFill>
        <p:spPr>
          <a:xfrm>
            <a:off x="7464743" y="4945499"/>
            <a:ext cx="3014305" cy="1862971"/>
          </a:xfrm>
          <a:prstGeom prst="rect">
            <a:avLst/>
          </a:prstGeom>
        </p:spPr>
      </p:pic>
      <p:sp>
        <p:nvSpPr>
          <p:cNvPr id="16" name="Text 7"/>
          <p:cNvSpPr/>
          <p:nvPr/>
        </p:nvSpPr>
        <p:spPr>
          <a:xfrm>
            <a:off x="7464743" y="7107674"/>
            <a:ext cx="3014305"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Các công trình liên quan</a:t>
            </a:r>
            <a:endParaRPr lang="en-US" sz="1850" dirty="0"/>
          </a:p>
        </p:txBody>
      </p:sp>
      <p:pic>
        <p:nvPicPr>
          <p:cNvPr id="17" name="Image 7" descr="preencoded.png"/>
          <p:cNvPicPr>
            <a:picLocks noChangeAspect="1"/>
          </p:cNvPicPr>
          <p:nvPr/>
        </p:nvPicPr>
        <p:blipFill>
          <a:blip r:embed="rId10"/>
          <a:stretch>
            <a:fillRect/>
          </a:stretch>
        </p:blipFill>
        <p:spPr>
          <a:xfrm>
            <a:off x="10778252" y="4945499"/>
            <a:ext cx="3014424" cy="1862971"/>
          </a:xfrm>
          <a:prstGeom prst="rect">
            <a:avLst/>
          </a:prstGeom>
        </p:spPr>
      </p:pic>
      <p:sp>
        <p:nvSpPr>
          <p:cNvPr id="18" name="Text 8"/>
          <p:cNvSpPr/>
          <p:nvPr/>
        </p:nvSpPr>
        <p:spPr>
          <a:xfrm>
            <a:off x="10778252" y="7107674"/>
            <a:ext cx="3014424"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Tài liệu tham khảo</a:t>
            </a:r>
            <a:endParaRPr lang="en-US" sz="1850" dirty="0"/>
          </a:p>
        </p:txBody>
      </p:sp>
      <p:pic>
        <p:nvPicPr>
          <p:cNvPr id="20" name="Picture 19">
            <a:extLst>
              <a:ext uri="{FF2B5EF4-FFF2-40B4-BE49-F238E27FC236}">
                <a16:creationId xmlns:a16="http://schemas.microsoft.com/office/drawing/2014/main" id="{B2ACEBE2-94ED-8E02-9D76-6993D7FD64CB}"/>
              </a:ext>
            </a:extLst>
          </p:cNvPr>
          <p:cNvPicPr>
            <a:picLocks noChangeAspect="1"/>
          </p:cNvPicPr>
          <p:nvPr/>
        </p:nvPicPr>
        <p:blipFill>
          <a:blip r:embed="rId11"/>
          <a:stretch>
            <a:fillRect/>
          </a:stretch>
        </p:blipFill>
        <p:spPr>
          <a:xfrm>
            <a:off x="12848976" y="7789902"/>
            <a:ext cx="1781424" cy="38105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771315" y="1432203"/>
            <a:ext cx="5632490" cy="704017"/>
          </a:xfrm>
          <a:prstGeom prst="rect">
            <a:avLst/>
          </a:prstGeom>
          <a:noFill/>
          <a:ln/>
        </p:spPr>
        <p:txBody>
          <a:bodyPr wrap="none" lIns="0" tIns="0" rIns="0" bIns="0" rtlCol="0" anchor="t"/>
          <a:lstStyle/>
          <a:p>
            <a:pPr marL="0" indent="0" algn="l">
              <a:lnSpc>
                <a:spcPts val="5500"/>
              </a:lnSpc>
              <a:buNone/>
            </a:pPr>
            <a:r>
              <a:rPr lang="en-US" sz="4400">
                <a:solidFill>
                  <a:schemeClr val="bg1"/>
                </a:solidFill>
                <a:latin typeface="Cabin" panose="020B0604020202020204" charset="0"/>
              </a:rPr>
              <a:t>Đánh giá</a:t>
            </a:r>
            <a:endParaRPr lang="en-US" sz="4400" dirty="0">
              <a:solidFill>
                <a:schemeClr val="bg1"/>
              </a:solidFill>
              <a:latin typeface="Cabin" panose="020B0604020202020204" charset="0"/>
            </a:endParaRPr>
          </a:p>
        </p:txBody>
      </p:sp>
      <p:sp>
        <p:nvSpPr>
          <p:cNvPr id="5" name="Text 2"/>
          <p:cNvSpPr/>
          <p:nvPr/>
        </p:nvSpPr>
        <p:spPr>
          <a:xfrm>
            <a:off x="837724" y="4128611"/>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6" name="Text 3"/>
          <p:cNvSpPr/>
          <p:nvPr/>
        </p:nvSpPr>
        <p:spPr>
          <a:xfrm>
            <a:off x="837724" y="4780836"/>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7" name="TextBox 6">
            <a:extLst>
              <a:ext uri="{FF2B5EF4-FFF2-40B4-BE49-F238E27FC236}">
                <a16:creationId xmlns:a16="http://schemas.microsoft.com/office/drawing/2014/main" id="{9B5B0CD1-A47C-BA8C-A388-17038C96781D}"/>
              </a:ext>
            </a:extLst>
          </p:cNvPr>
          <p:cNvSpPr txBox="1"/>
          <p:nvPr/>
        </p:nvSpPr>
        <p:spPr>
          <a:xfrm>
            <a:off x="771315" y="2509024"/>
            <a:ext cx="13546851" cy="1500411"/>
          </a:xfrm>
          <a:prstGeom prst="rect">
            <a:avLst/>
          </a:prstGeom>
          <a:noFill/>
        </p:spPr>
        <p:txBody>
          <a:bodyPr wrap="square" rtlCol="0">
            <a:spAutoFit/>
          </a:bodyPr>
          <a:lstStyle/>
          <a:p>
            <a:r>
              <a:rPr lang="vi-VN" sz="1850" b="1" i="0">
                <a:solidFill>
                  <a:schemeClr val="bg1"/>
                </a:solidFill>
                <a:effectLst/>
                <a:latin typeface="Cabin" panose="020B0604020202020204" charset="0"/>
              </a:rPr>
              <a:t>MAE – </a:t>
            </a:r>
            <a:r>
              <a:rPr lang="vi-VN" sz="1850" b="1" i="1">
                <a:solidFill>
                  <a:schemeClr val="bg1"/>
                </a:solidFill>
                <a:effectLst/>
                <a:latin typeface="Cabin" panose="020B0604020202020204" charset="0"/>
              </a:rPr>
              <a:t>Mean Absolute Error</a:t>
            </a:r>
            <a:r>
              <a:rPr lang="vi-VN" sz="1850" b="1" i="0">
                <a:solidFill>
                  <a:schemeClr val="bg1"/>
                </a:solidFill>
                <a:effectLst/>
                <a:latin typeface="Cabin" panose="020B0604020202020204" charset="0"/>
              </a:rPr>
              <a:t>, </a:t>
            </a:r>
            <a:r>
              <a:rPr lang="vi-VN" sz="1850" b="0" i="0">
                <a:solidFill>
                  <a:schemeClr val="bg1"/>
                </a:solidFill>
                <a:effectLst/>
                <a:latin typeface="Cabin" panose="020B0604020202020204" charset="0"/>
              </a:rPr>
              <a:t>hay sai số tuyệt đối trung bình.</a:t>
            </a:r>
            <a:r>
              <a:rPr lang="en-US" sz="1850" b="0" i="0">
                <a:solidFill>
                  <a:schemeClr val="bg1"/>
                </a:solidFill>
                <a:effectLst/>
                <a:latin typeface="Cabin" panose="020B0604020202020204" charset="0"/>
              </a:rPr>
              <a:t> </a:t>
            </a:r>
            <a:r>
              <a:rPr lang="vi-VN" sz="1850" b="0" i="0">
                <a:solidFill>
                  <a:schemeClr val="bg1"/>
                </a:solidFill>
                <a:effectLst/>
                <a:latin typeface="Cabin" panose="020B0604020202020204" charset="0"/>
              </a:rPr>
              <a:t>Đây là một chỉ số đơn giản nhưng rất trực quan. MAE được tính bằng cách lấy trung</a:t>
            </a:r>
            <a:r>
              <a:rPr lang="en-US" sz="1850" b="0" i="0">
                <a:solidFill>
                  <a:schemeClr val="bg1"/>
                </a:solidFill>
                <a:effectLst/>
                <a:latin typeface="Cabin" panose="020B0604020202020204" charset="0"/>
              </a:rPr>
              <a:t> </a:t>
            </a:r>
            <a:r>
              <a:rPr lang="vi-VN" sz="1850" b="0" i="0">
                <a:solidFill>
                  <a:schemeClr val="bg1"/>
                </a:solidFill>
                <a:effectLst/>
                <a:latin typeface="Cabin" panose="020B0604020202020204" charset="0"/>
              </a:rPr>
              <a:t>bình tổng các sai số tuyệt đối giữa dự đoán và thực tế, theo công thức:</a:t>
            </a:r>
            <a:r>
              <a:rPr lang="vi-VN" sz="1850">
                <a:solidFill>
                  <a:schemeClr val="bg1"/>
                </a:solidFill>
                <a:latin typeface="Cabin" panose="020B0604020202020204" charset="0"/>
              </a:rPr>
              <a:t> </a:t>
            </a:r>
            <a:endParaRPr lang="en-US" sz="1850">
              <a:solidFill>
                <a:schemeClr val="bg1"/>
              </a:solidFill>
              <a:latin typeface="Cabin" panose="020B0604020202020204" charset="0"/>
            </a:endParaRPr>
          </a:p>
          <a:p>
            <a:endParaRPr lang="en-US" sz="1850">
              <a:solidFill>
                <a:schemeClr val="bg1"/>
              </a:solidFill>
              <a:latin typeface="Cabin" panose="020B0604020202020204" charset="0"/>
            </a:endParaRPr>
          </a:p>
          <a:p>
            <a:br>
              <a:rPr lang="vi-VN"/>
            </a:br>
            <a:endParaRPr lang="en-US"/>
          </a:p>
        </p:txBody>
      </p:sp>
      <p:pic>
        <p:nvPicPr>
          <p:cNvPr id="13" name="Picture 12">
            <a:extLst>
              <a:ext uri="{FF2B5EF4-FFF2-40B4-BE49-F238E27FC236}">
                <a16:creationId xmlns:a16="http://schemas.microsoft.com/office/drawing/2014/main" id="{8E5CDD46-E0DC-B658-3741-1CA820647DEF}"/>
              </a:ext>
            </a:extLst>
          </p:cNvPr>
          <p:cNvPicPr>
            <a:picLocks noChangeAspect="1"/>
          </p:cNvPicPr>
          <p:nvPr/>
        </p:nvPicPr>
        <p:blipFill>
          <a:blip r:embed="rId4"/>
          <a:stretch>
            <a:fillRect/>
          </a:stretch>
        </p:blipFill>
        <p:spPr>
          <a:xfrm>
            <a:off x="4326673" y="3361644"/>
            <a:ext cx="5062654" cy="1283599"/>
          </a:xfrm>
          <a:prstGeom prst="rect">
            <a:avLst/>
          </a:prstGeom>
        </p:spPr>
      </p:pic>
      <p:sp>
        <p:nvSpPr>
          <p:cNvPr id="14" name="TextBox 13">
            <a:extLst>
              <a:ext uri="{FF2B5EF4-FFF2-40B4-BE49-F238E27FC236}">
                <a16:creationId xmlns:a16="http://schemas.microsoft.com/office/drawing/2014/main" id="{32D693DD-DC56-4612-3B1C-3AAE37B43339}"/>
              </a:ext>
            </a:extLst>
          </p:cNvPr>
          <p:cNvSpPr txBox="1"/>
          <p:nvPr/>
        </p:nvSpPr>
        <p:spPr>
          <a:xfrm>
            <a:off x="771315" y="5278602"/>
            <a:ext cx="13546851" cy="1231106"/>
          </a:xfrm>
          <a:prstGeom prst="rect">
            <a:avLst/>
          </a:prstGeom>
          <a:noFill/>
        </p:spPr>
        <p:txBody>
          <a:bodyPr wrap="square" rtlCol="0">
            <a:spAutoFit/>
          </a:bodyPr>
          <a:lstStyle/>
          <a:p>
            <a:r>
              <a:rPr lang="vi-VN" sz="1850" b="1" i="0">
                <a:solidFill>
                  <a:schemeClr val="bg1"/>
                </a:solidFill>
                <a:effectLst/>
                <a:latin typeface="Cabin" panose="020B0604020202020204" charset="0"/>
              </a:rPr>
              <a:t>RMSE </a:t>
            </a:r>
            <a:r>
              <a:rPr lang="vi-VN" sz="1850" b="0" i="0">
                <a:solidFill>
                  <a:schemeClr val="bg1"/>
                </a:solidFill>
                <a:effectLst/>
                <a:latin typeface="Cabin" panose="020B0604020202020204" charset="0"/>
              </a:rPr>
              <a:t>– </a:t>
            </a:r>
            <a:r>
              <a:rPr lang="vi-VN" sz="1850" b="0" i="1">
                <a:solidFill>
                  <a:schemeClr val="bg1"/>
                </a:solidFill>
                <a:effectLst/>
                <a:latin typeface="Cabin" panose="020B0604020202020204" charset="0"/>
              </a:rPr>
              <a:t>Root Mean Squared Error</a:t>
            </a:r>
            <a:r>
              <a:rPr lang="vi-VN" sz="1850" b="0" i="0">
                <a:solidFill>
                  <a:schemeClr val="bg1"/>
                </a:solidFill>
                <a:effectLst/>
                <a:latin typeface="Cabin" panose="020B0604020202020204" charset="0"/>
              </a:rPr>
              <a:t>. Nếu như MAE nhìn nhận</a:t>
            </a:r>
            <a:r>
              <a:rPr lang="en-US" sz="1850" b="0" i="0">
                <a:solidFill>
                  <a:schemeClr val="bg1"/>
                </a:solidFill>
                <a:effectLst/>
                <a:latin typeface="Cabin" panose="020B0604020202020204" charset="0"/>
              </a:rPr>
              <a:t> </a:t>
            </a:r>
            <a:r>
              <a:rPr lang="vi-VN" sz="1850" b="0" i="0">
                <a:solidFill>
                  <a:schemeClr val="bg1"/>
                </a:solidFill>
                <a:effectLst/>
                <a:latin typeface="Cabin" panose="020B0604020202020204" charset="0"/>
              </a:rPr>
              <a:t>sai số một cách bình đẳng, thì RMSE lại đặc biệt nhấn mạnh những sai số lớn. Bằng</a:t>
            </a:r>
            <a:r>
              <a:rPr lang="en-US" sz="1850" b="0" i="0">
                <a:solidFill>
                  <a:schemeClr val="bg1"/>
                </a:solidFill>
                <a:effectLst/>
                <a:latin typeface="Cabin" panose="020B0604020202020204" charset="0"/>
              </a:rPr>
              <a:t> </a:t>
            </a:r>
            <a:r>
              <a:rPr lang="vi-VN" sz="1850" b="0" i="0">
                <a:solidFill>
                  <a:schemeClr val="bg1"/>
                </a:solidFill>
                <a:effectLst/>
                <a:latin typeface="Cabin" panose="020B0604020202020204" charset="0"/>
              </a:rPr>
              <a:t>cách bình phương sai số trước khi tính trung bình rồi lấy căn bậc hai, RMSE khiến</a:t>
            </a:r>
            <a:r>
              <a:rPr lang="en-US" sz="1850" b="0" i="0">
                <a:solidFill>
                  <a:schemeClr val="bg1"/>
                </a:solidFill>
                <a:effectLst/>
                <a:latin typeface="Cabin" panose="020B0604020202020204" charset="0"/>
              </a:rPr>
              <a:t> </a:t>
            </a:r>
            <a:r>
              <a:rPr lang="vi-VN" sz="1850" b="0" i="0">
                <a:solidFill>
                  <a:schemeClr val="bg1"/>
                </a:solidFill>
                <a:effectLst/>
                <a:latin typeface="Cabin" panose="020B0604020202020204" charset="0"/>
              </a:rPr>
              <a:t>cho các giá trị dự đoán sai nghiêm trọng sẽ ảnh hưởng nhiều hơn đến kết quả đánh</a:t>
            </a:r>
            <a:r>
              <a:rPr lang="en-US" sz="1850" b="0" i="0">
                <a:solidFill>
                  <a:schemeClr val="bg1"/>
                </a:solidFill>
                <a:effectLst/>
                <a:latin typeface="Cabin" panose="020B0604020202020204" charset="0"/>
              </a:rPr>
              <a:t> </a:t>
            </a:r>
            <a:r>
              <a:rPr lang="vi-VN" sz="1850" b="0" i="0">
                <a:solidFill>
                  <a:schemeClr val="bg1"/>
                </a:solidFill>
                <a:effectLst/>
                <a:latin typeface="Cabin" panose="020B0604020202020204" charset="0"/>
              </a:rPr>
              <a:t>giá:</a:t>
            </a:r>
            <a:r>
              <a:rPr lang="vi-VN" sz="1850">
                <a:solidFill>
                  <a:schemeClr val="bg1"/>
                </a:solidFill>
                <a:latin typeface="Cabin" panose="020B0604020202020204" charset="0"/>
              </a:rPr>
              <a:t> </a:t>
            </a:r>
            <a:br>
              <a:rPr lang="vi-VN" sz="1850">
                <a:solidFill>
                  <a:schemeClr val="bg1"/>
                </a:solidFill>
                <a:latin typeface="Cabin" panose="020B0604020202020204" charset="0"/>
              </a:rPr>
            </a:br>
            <a:endParaRPr lang="en-US" sz="1850">
              <a:solidFill>
                <a:schemeClr val="bg1"/>
              </a:solidFill>
              <a:latin typeface="Cabin" panose="020B0604020202020204" charset="0"/>
            </a:endParaRPr>
          </a:p>
        </p:txBody>
      </p:sp>
      <p:pic>
        <p:nvPicPr>
          <p:cNvPr id="18" name="Picture 17">
            <a:extLst>
              <a:ext uri="{FF2B5EF4-FFF2-40B4-BE49-F238E27FC236}">
                <a16:creationId xmlns:a16="http://schemas.microsoft.com/office/drawing/2014/main" id="{4C9EDF3F-4F6F-9F63-7347-C7E440A36D6C}"/>
              </a:ext>
            </a:extLst>
          </p:cNvPr>
          <p:cNvPicPr>
            <a:picLocks noChangeAspect="1"/>
          </p:cNvPicPr>
          <p:nvPr/>
        </p:nvPicPr>
        <p:blipFill>
          <a:blip r:embed="rId5"/>
          <a:stretch>
            <a:fillRect/>
          </a:stretch>
        </p:blipFill>
        <p:spPr>
          <a:xfrm>
            <a:off x="4326673" y="6624449"/>
            <a:ext cx="5062654" cy="1154425"/>
          </a:xfrm>
          <a:prstGeom prst="rect">
            <a:avLst/>
          </a:prstGeom>
        </p:spPr>
      </p:pic>
    </p:spTree>
    <p:extLst>
      <p:ext uri="{BB962C8B-B14F-4D97-AF65-F5344CB8AC3E}">
        <p14:creationId xmlns:p14="http://schemas.microsoft.com/office/powerpoint/2010/main" val="3413311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771315" y="1432203"/>
            <a:ext cx="5632490" cy="704017"/>
          </a:xfrm>
          <a:prstGeom prst="rect">
            <a:avLst/>
          </a:prstGeom>
          <a:noFill/>
          <a:ln/>
        </p:spPr>
        <p:txBody>
          <a:bodyPr wrap="none" lIns="0" tIns="0" rIns="0" bIns="0" rtlCol="0" anchor="t"/>
          <a:lstStyle/>
          <a:p>
            <a:pPr marL="0" indent="0" algn="l">
              <a:lnSpc>
                <a:spcPts val="5500"/>
              </a:lnSpc>
              <a:buNone/>
            </a:pPr>
            <a:r>
              <a:rPr lang="en-US" sz="4400">
                <a:solidFill>
                  <a:schemeClr val="bg1"/>
                </a:solidFill>
                <a:latin typeface="Cabin" panose="020B0604020202020204" charset="0"/>
              </a:rPr>
              <a:t>Đánh giá</a:t>
            </a:r>
            <a:endParaRPr lang="en-US" sz="4400" dirty="0">
              <a:solidFill>
                <a:schemeClr val="bg1"/>
              </a:solidFill>
              <a:latin typeface="Cabin" panose="020B0604020202020204" charset="0"/>
            </a:endParaRPr>
          </a:p>
        </p:txBody>
      </p:sp>
      <p:sp>
        <p:nvSpPr>
          <p:cNvPr id="5" name="Text 2"/>
          <p:cNvSpPr/>
          <p:nvPr/>
        </p:nvSpPr>
        <p:spPr>
          <a:xfrm>
            <a:off x="837724" y="4128611"/>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6" name="Text 3"/>
          <p:cNvSpPr/>
          <p:nvPr/>
        </p:nvSpPr>
        <p:spPr>
          <a:xfrm>
            <a:off x="837724" y="4780836"/>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7" name="TextBox 6">
            <a:extLst>
              <a:ext uri="{FF2B5EF4-FFF2-40B4-BE49-F238E27FC236}">
                <a16:creationId xmlns:a16="http://schemas.microsoft.com/office/drawing/2014/main" id="{9B5B0CD1-A47C-BA8C-A388-17038C96781D}"/>
              </a:ext>
            </a:extLst>
          </p:cNvPr>
          <p:cNvSpPr txBox="1"/>
          <p:nvPr/>
        </p:nvSpPr>
        <p:spPr>
          <a:xfrm>
            <a:off x="771315" y="2509024"/>
            <a:ext cx="13546851" cy="1515800"/>
          </a:xfrm>
          <a:prstGeom prst="rect">
            <a:avLst/>
          </a:prstGeom>
          <a:noFill/>
        </p:spPr>
        <p:txBody>
          <a:bodyPr wrap="square" rtlCol="0">
            <a:spAutoFit/>
          </a:bodyPr>
          <a:lstStyle/>
          <a:p>
            <a:r>
              <a:rPr lang="vi-VN" sz="1850" b="1" i="0">
                <a:solidFill>
                  <a:schemeClr val="bg1"/>
                </a:solidFill>
                <a:effectLst/>
                <a:latin typeface="Cabin" panose="020B0604020202020204" charset="0"/>
              </a:rPr>
              <a:t>MAPE </a:t>
            </a:r>
            <a:r>
              <a:rPr lang="vi-VN" sz="1850" b="0" i="0">
                <a:solidFill>
                  <a:schemeClr val="bg1"/>
                </a:solidFill>
                <a:effectLst/>
                <a:latin typeface="Cabin" panose="020B0604020202020204" charset="0"/>
              </a:rPr>
              <a:t>– </a:t>
            </a:r>
            <a:r>
              <a:rPr lang="vi-VN" sz="1850" b="0" i="1">
                <a:solidFill>
                  <a:schemeClr val="bg1"/>
                </a:solidFill>
                <a:effectLst/>
                <a:latin typeface="Cabin" panose="020B0604020202020204" charset="0"/>
              </a:rPr>
              <a:t>Mean Absolute Percentage Error</a:t>
            </a:r>
            <a:r>
              <a:rPr lang="vi-VN" sz="1850" b="0" i="0">
                <a:solidFill>
                  <a:schemeClr val="bg1"/>
                </a:solidFill>
                <a:effectLst/>
                <a:latin typeface="Cabin" panose="020B0604020202020204" charset="0"/>
              </a:rPr>
              <a:t>, hay sai số phần tram</a:t>
            </a:r>
            <a:r>
              <a:rPr lang="en-US" sz="1850" b="0" i="0">
                <a:solidFill>
                  <a:schemeClr val="bg1"/>
                </a:solidFill>
                <a:effectLst/>
                <a:latin typeface="Cabin" panose="020B0604020202020204" charset="0"/>
              </a:rPr>
              <a:t> </a:t>
            </a:r>
            <a:r>
              <a:rPr lang="vi-VN" sz="1850" b="0" i="0">
                <a:solidFill>
                  <a:schemeClr val="bg1"/>
                </a:solidFill>
                <a:effectLst/>
                <a:latin typeface="Cabin" panose="020B0604020202020204" charset="0"/>
              </a:rPr>
              <a:t>tuyệt đối trung bình. Đây là chỉ số rất dễ diễn giải vì nó biểu thị sai số dưới dạng</a:t>
            </a:r>
            <a:r>
              <a:rPr lang="en-US" sz="1850" b="0" i="0">
                <a:solidFill>
                  <a:schemeClr val="bg1"/>
                </a:solidFill>
                <a:effectLst/>
                <a:latin typeface="Cabin" panose="020B0604020202020204" charset="0"/>
              </a:rPr>
              <a:t> </a:t>
            </a:r>
            <a:r>
              <a:rPr lang="vi-VN" sz="1850" b="0" i="0">
                <a:solidFill>
                  <a:schemeClr val="bg1"/>
                </a:solidFill>
                <a:effectLst/>
                <a:latin typeface="Cabin" panose="020B0604020202020204" charset="0"/>
              </a:rPr>
              <a:t>phần trăm, giúp người đọc dễ dàng hiểu được mức độ lệch của mô hình so với thực</a:t>
            </a:r>
            <a:r>
              <a:rPr lang="en-US" sz="1850" b="0" i="0">
                <a:solidFill>
                  <a:schemeClr val="bg1"/>
                </a:solidFill>
                <a:effectLst/>
                <a:latin typeface="Cabin" panose="020B0604020202020204" charset="0"/>
              </a:rPr>
              <a:t> </a:t>
            </a:r>
            <a:r>
              <a:rPr lang="vi-VN" sz="1850" b="0" i="0">
                <a:solidFill>
                  <a:schemeClr val="bg1"/>
                </a:solidFill>
                <a:effectLst/>
                <a:latin typeface="Cabin" panose="020B0604020202020204" charset="0"/>
              </a:rPr>
              <a:t>tế:</a:t>
            </a:r>
            <a:r>
              <a:rPr lang="vi-VN" sz="1850">
                <a:solidFill>
                  <a:schemeClr val="bg1"/>
                </a:solidFill>
                <a:latin typeface="Cabin" panose="020B0604020202020204" charset="0"/>
              </a:rPr>
              <a:t> </a:t>
            </a:r>
            <a:br>
              <a:rPr lang="vi-VN" sz="2000"/>
            </a:br>
            <a:endParaRPr lang="en-US" sz="1850">
              <a:solidFill>
                <a:schemeClr val="bg1"/>
              </a:solidFill>
              <a:latin typeface="Cabin" panose="020B0604020202020204" charset="0"/>
            </a:endParaRPr>
          </a:p>
          <a:p>
            <a:br>
              <a:rPr lang="vi-VN"/>
            </a:br>
            <a:endParaRPr lang="en-US"/>
          </a:p>
        </p:txBody>
      </p:sp>
      <p:pic>
        <p:nvPicPr>
          <p:cNvPr id="9" name="Picture 8">
            <a:extLst>
              <a:ext uri="{FF2B5EF4-FFF2-40B4-BE49-F238E27FC236}">
                <a16:creationId xmlns:a16="http://schemas.microsoft.com/office/drawing/2014/main" id="{DDD0BD16-9316-CA19-094A-97E7C9038C7F}"/>
              </a:ext>
            </a:extLst>
          </p:cNvPr>
          <p:cNvPicPr>
            <a:picLocks noChangeAspect="1"/>
          </p:cNvPicPr>
          <p:nvPr/>
        </p:nvPicPr>
        <p:blipFill>
          <a:blip r:embed="rId4"/>
          <a:stretch>
            <a:fillRect/>
          </a:stretch>
        </p:blipFill>
        <p:spPr>
          <a:xfrm>
            <a:off x="4594302" y="3757562"/>
            <a:ext cx="5531005" cy="1515800"/>
          </a:xfrm>
          <a:prstGeom prst="rect">
            <a:avLst/>
          </a:prstGeom>
        </p:spPr>
      </p:pic>
    </p:spTree>
    <p:extLst>
      <p:ext uri="{BB962C8B-B14F-4D97-AF65-F5344CB8AC3E}">
        <p14:creationId xmlns:p14="http://schemas.microsoft.com/office/powerpoint/2010/main" val="416477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771315" y="1432203"/>
            <a:ext cx="5632490" cy="704017"/>
          </a:xfrm>
          <a:prstGeom prst="rect">
            <a:avLst/>
          </a:prstGeom>
          <a:noFill/>
          <a:ln/>
        </p:spPr>
        <p:txBody>
          <a:bodyPr wrap="none" lIns="0" tIns="0" rIns="0" bIns="0" rtlCol="0" anchor="t"/>
          <a:lstStyle/>
          <a:p>
            <a:pPr marL="0" indent="0" algn="l">
              <a:lnSpc>
                <a:spcPts val="5500"/>
              </a:lnSpc>
              <a:buNone/>
            </a:pPr>
            <a:r>
              <a:rPr lang="en-US" sz="4400">
                <a:solidFill>
                  <a:schemeClr val="bg1"/>
                </a:solidFill>
                <a:latin typeface="Cabin" panose="020B0604020202020204" charset="0"/>
              </a:rPr>
              <a:t>Kết quả</a:t>
            </a:r>
            <a:endParaRPr lang="en-US" sz="4400" dirty="0">
              <a:solidFill>
                <a:schemeClr val="bg1"/>
              </a:solidFill>
              <a:latin typeface="Cabin" panose="020B0604020202020204" charset="0"/>
            </a:endParaRPr>
          </a:p>
        </p:txBody>
      </p:sp>
      <p:sp>
        <p:nvSpPr>
          <p:cNvPr id="5" name="Text 2"/>
          <p:cNvSpPr/>
          <p:nvPr/>
        </p:nvSpPr>
        <p:spPr>
          <a:xfrm>
            <a:off x="837724" y="4128611"/>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6" name="Text 3"/>
          <p:cNvSpPr/>
          <p:nvPr/>
        </p:nvSpPr>
        <p:spPr>
          <a:xfrm>
            <a:off x="837724" y="4780836"/>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graphicFrame>
        <p:nvGraphicFramePr>
          <p:cNvPr id="15" name="Table 14">
            <a:extLst>
              <a:ext uri="{FF2B5EF4-FFF2-40B4-BE49-F238E27FC236}">
                <a16:creationId xmlns:a16="http://schemas.microsoft.com/office/drawing/2014/main" id="{6E4DB8C6-5C71-9365-A7AF-63DBDFF3DE7B}"/>
              </a:ext>
            </a:extLst>
          </p:cNvPr>
          <p:cNvGraphicFramePr>
            <a:graphicFrameLocks noGrp="1"/>
          </p:cNvGraphicFramePr>
          <p:nvPr>
            <p:extLst>
              <p:ext uri="{D42A27DB-BD31-4B8C-83A1-F6EECF244321}">
                <p14:modId xmlns:p14="http://schemas.microsoft.com/office/powerpoint/2010/main" val="4197276040"/>
              </p:ext>
            </p:extLst>
          </p:nvPr>
        </p:nvGraphicFramePr>
        <p:xfrm>
          <a:off x="2092713" y="4006175"/>
          <a:ext cx="9753600" cy="10109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868937079"/>
                    </a:ext>
                  </a:extLst>
                </a:gridCol>
                <a:gridCol w="1625600">
                  <a:extLst>
                    <a:ext uri="{9D8B030D-6E8A-4147-A177-3AD203B41FA5}">
                      <a16:colId xmlns:a16="http://schemas.microsoft.com/office/drawing/2014/main" val="3154117062"/>
                    </a:ext>
                  </a:extLst>
                </a:gridCol>
                <a:gridCol w="1625600">
                  <a:extLst>
                    <a:ext uri="{9D8B030D-6E8A-4147-A177-3AD203B41FA5}">
                      <a16:colId xmlns:a16="http://schemas.microsoft.com/office/drawing/2014/main" val="1578196316"/>
                    </a:ext>
                  </a:extLst>
                </a:gridCol>
                <a:gridCol w="1625600">
                  <a:extLst>
                    <a:ext uri="{9D8B030D-6E8A-4147-A177-3AD203B41FA5}">
                      <a16:colId xmlns:a16="http://schemas.microsoft.com/office/drawing/2014/main" val="1052851527"/>
                    </a:ext>
                  </a:extLst>
                </a:gridCol>
                <a:gridCol w="1625600">
                  <a:extLst>
                    <a:ext uri="{9D8B030D-6E8A-4147-A177-3AD203B41FA5}">
                      <a16:colId xmlns:a16="http://schemas.microsoft.com/office/drawing/2014/main" val="2035049844"/>
                    </a:ext>
                  </a:extLst>
                </a:gridCol>
                <a:gridCol w="1625600">
                  <a:extLst>
                    <a:ext uri="{9D8B030D-6E8A-4147-A177-3AD203B41FA5}">
                      <a16:colId xmlns:a16="http://schemas.microsoft.com/office/drawing/2014/main" val="366935363"/>
                    </a:ext>
                  </a:extLst>
                </a:gridCol>
              </a:tblGrid>
              <a:tr h="370840">
                <a:tc>
                  <a:txBody>
                    <a:bodyPr/>
                    <a:lstStyle/>
                    <a:p>
                      <a:pPr algn="ctr"/>
                      <a:r>
                        <a:rPr lang="en-US">
                          <a:latin typeface="Cabin" panose="020B0604020202020204" charset="0"/>
                        </a:rPr>
                        <a:t>Model</a:t>
                      </a:r>
                    </a:p>
                  </a:txBody>
                  <a:tcPr/>
                </a:tc>
                <a:tc>
                  <a:txBody>
                    <a:bodyPr/>
                    <a:lstStyle/>
                    <a:p>
                      <a:pPr algn="ctr"/>
                      <a:r>
                        <a:rPr lang="en-US">
                          <a:latin typeface="Cabin" panose="020B0604020202020204" charset="0"/>
                        </a:rPr>
                        <a:t>MAE</a:t>
                      </a:r>
                    </a:p>
                  </a:txBody>
                  <a:tcPr/>
                </a:tc>
                <a:tc>
                  <a:txBody>
                    <a:bodyPr/>
                    <a:lstStyle/>
                    <a:p>
                      <a:pPr algn="ctr"/>
                      <a:r>
                        <a:rPr lang="en-US">
                          <a:latin typeface="Cabin" panose="020B0604020202020204" charset="0"/>
                        </a:rPr>
                        <a:t>MSE</a:t>
                      </a:r>
                    </a:p>
                  </a:txBody>
                  <a:tcPr/>
                </a:tc>
                <a:tc>
                  <a:txBody>
                    <a:bodyPr/>
                    <a:lstStyle/>
                    <a:p>
                      <a:pPr algn="ctr"/>
                      <a:r>
                        <a:rPr lang="en-US">
                          <a:latin typeface="Cabin" panose="020B0604020202020204" charset="0"/>
                        </a:rPr>
                        <a:t>RMSE</a:t>
                      </a:r>
                    </a:p>
                  </a:txBody>
                  <a:tcPr/>
                </a:tc>
                <a:tc>
                  <a:txBody>
                    <a:bodyPr/>
                    <a:lstStyle/>
                    <a:p>
                      <a:pPr algn="ctr"/>
                      <a:r>
                        <a:rPr lang="en-US">
                          <a:latin typeface="Cabin" panose="020B0604020202020204" charset="0"/>
                        </a:rPr>
                        <a:t>MAPE</a:t>
                      </a:r>
                    </a:p>
                  </a:txBody>
                  <a:tcPr/>
                </a:tc>
                <a:tc>
                  <a:txBody>
                    <a:bodyPr/>
                    <a:lstStyle/>
                    <a:p>
                      <a:pPr algn="ctr"/>
                      <a:r>
                        <a:rPr lang="en-US">
                          <a:latin typeface="Cabin" panose="020B0604020202020204" charset="0"/>
                        </a:rPr>
                        <a:t>R2</a:t>
                      </a:r>
                    </a:p>
                  </a:txBody>
                  <a:tcPr/>
                </a:tc>
                <a:extLst>
                  <a:ext uri="{0D108BD9-81ED-4DB2-BD59-A6C34878D82A}">
                    <a16:rowId xmlns:a16="http://schemas.microsoft.com/office/drawing/2014/main" val="1431772108"/>
                  </a:ext>
                </a:extLst>
              </a:tr>
              <a:tr h="370840">
                <a:tc>
                  <a:txBody>
                    <a:bodyPr/>
                    <a:lstStyle/>
                    <a:p>
                      <a:pPr algn="ctr"/>
                      <a:r>
                        <a:rPr lang="en-US">
                          <a:latin typeface="Cabin" panose="020B0604020202020204" charset="0"/>
                        </a:rPr>
                        <a:t>XGBOOST-LSTM</a:t>
                      </a:r>
                    </a:p>
                  </a:txBody>
                  <a:tcPr/>
                </a:tc>
                <a:tc>
                  <a:txBody>
                    <a:bodyPr/>
                    <a:lstStyle/>
                    <a:p>
                      <a:pPr algn="ctr"/>
                      <a:r>
                        <a:rPr lang="en-US">
                          <a:latin typeface="Cabin" panose="020B0604020202020204" charset="0"/>
                        </a:rPr>
                        <a:t>4.3683</a:t>
                      </a:r>
                    </a:p>
                  </a:txBody>
                  <a:tcPr/>
                </a:tc>
                <a:tc>
                  <a:txBody>
                    <a:bodyPr/>
                    <a:lstStyle/>
                    <a:p>
                      <a:pPr algn="ctr"/>
                      <a:r>
                        <a:rPr lang="en-US">
                          <a:latin typeface="Cabin" panose="020B0604020202020204" charset="0"/>
                        </a:rPr>
                        <a:t>41.8086</a:t>
                      </a:r>
                    </a:p>
                  </a:txBody>
                  <a:tcPr/>
                </a:tc>
                <a:tc>
                  <a:txBody>
                    <a:bodyPr/>
                    <a:lstStyle/>
                    <a:p>
                      <a:pPr algn="ctr"/>
                      <a:r>
                        <a:rPr lang="en-US">
                          <a:latin typeface="Cabin" panose="020B0604020202020204" charset="0"/>
                        </a:rPr>
                        <a:t>6.4658</a:t>
                      </a:r>
                    </a:p>
                  </a:txBody>
                  <a:tcPr/>
                </a:tc>
                <a:tc>
                  <a:txBody>
                    <a:bodyPr/>
                    <a:lstStyle/>
                    <a:p>
                      <a:pPr algn="ctr"/>
                      <a:r>
                        <a:rPr lang="en-US">
                          <a:latin typeface="Cabin" panose="020B0604020202020204" charset="0"/>
                        </a:rPr>
                        <a:t>4.24%</a:t>
                      </a:r>
                    </a:p>
                  </a:txBody>
                  <a:tcPr/>
                </a:tc>
                <a:tc>
                  <a:txBody>
                    <a:bodyPr/>
                    <a:lstStyle/>
                    <a:p>
                      <a:pPr algn="ctr"/>
                      <a:r>
                        <a:rPr lang="en-US">
                          <a:latin typeface="Cabin" panose="020B0604020202020204" charset="0"/>
                        </a:rPr>
                        <a:t>0.9361</a:t>
                      </a:r>
                    </a:p>
                  </a:txBody>
                  <a:tcPr/>
                </a:tc>
                <a:extLst>
                  <a:ext uri="{0D108BD9-81ED-4DB2-BD59-A6C34878D82A}">
                    <a16:rowId xmlns:a16="http://schemas.microsoft.com/office/drawing/2014/main" val="1757197014"/>
                  </a:ext>
                </a:extLst>
              </a:tr>
            </a:tbl>
          </a:graphicData>
        </a:graphic>
      </p:graphicFrame>
      <p:sp>
        <p:nvSpPr>
          <p:cNvPr id="16" name="TextBox 15">
            <a:extLst>
              <a:ext uri="{FF2B5EF4-FFF2-40B4-BE49-F238E27FC236}">
                <a16:creationId xmlns:a16="http://schemas.microsoft.com/office/drawing/2014/main" id="{8FDC27C2-F131-A12C-2ED3-B3CA36E00793}"/>
              </a:ext>
            </a:extLst>
          </p:cNvPr>
          <p:cNvSpPr txBox="1"/>
          <p:nvPr/>
        </p:nvSpPr>
        <p:spPr>
          <a:xfrm>
            <a:off x="2092713" y="5097783"/>
            <a:ext cx="9753600" cy="377026"/>
          </a:xfrm>
          <a:prstGeom prst="rect">
            <a:avLst/>
          </a:prstGeom>
          <a:noFill/>
        </p:spPr>
        <p:txBody>
          <a:bodyPr wrap="square" rtlCol="0">
            <a:spAutoFit/>
          </a:bodyPr>
          <a:lstStyle/>
          <a:p>
            <a:pPr algn="ctr"/>
            <a:r>
              <a:rPr lang="en-US" sz="1850" b="0" i="0">
                <a:solidFill>
                  <a:schemeClr val="bg1"/>
                </a:solidFill>
                <a:effectLst/>
                <a:latin typeface="Cabin" panose="020B0604020202020204" charset="0"/>
              </a:rPr>
              <a:t>Bảng 1. Chỉ số đánh giá hiệu suất mô hình XGBoost-LSTM của khu vực MT_001</a:t>
            </a:r>
            <a:r>
              <a:rPr lang="en-US" sz="1850" b="0" i="0">
                <a:solidFill>
                  <a:srgbClr val="000000"/>
                </a:solidFill>
                <a:effectLst/>
                <a:latin typeface="Cabin" panose="020B0604020202020204" charset="0"/>
              </a:rPr>
              <a:t>.</a:t>
            </a:r>
            <a:r>
              <a:rPr lang="en-US" sz="1850">
                <a:latin typeface="Cabin" panose="020B0604020202020204" charset="0"/>
              </a:rPr>
              <a:t> </a:t>
            </a:r>
          </a:p>
        </p:txBody>
      </p:sp>
    </p:spTree>
    <p:extLst>
      <p:ext uri="{BB962C8B-B14F-4D97-AF65-F5344CB8AC3E}">
        <p14:creationId xmlns:p14="http://schemas.microsoft.com/office/powerpoint/2010/main" val="3964835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771315" y="1432203"/>
            <a:ext cx="5632490" cy="704017"/>
          </a:xfrm>
          <a:prstGeom prst="rect">
            <a:avLst/>
          </a:prstGeom>
          <a:noFill/>
          <a:ln/>
        </p:spPr>
        <p:txBody>
          <a:bodyPr wrap="none" lIns="0" tIns="0" rIns="0" bIns="0" rtlCol="0" anchor="t"/>
          <a:lstStyle/>
          <a:p>
            <a:pPr marL="0" indent="0" algn="l">
              <a:lnSpc>
                <a:spcPts val="5500"/>
              </a:lnSpc>
              <a:buNone/>
            </a:pPr>
            <a:r>
              <a:rPr lang="en-US" sz="4400">
                <a:solidFill>
                  <a:schemeClr val="bg1"/>
                </a:solidFill>
                <a:latin typeface="Cabin" panose="020B0604020202020204" charset="0"/>
              </a:rPr>
              <a:t>Kết quả</a:t>
            </a:r>
            <a:endParaRPr lang="en-US" sz="4400" dirty="0">
              <a:solidFill>
                <a:schemeClr val="bg1"/>
              </a:solidFill>
              <a:latin typeface="Cabin" panose="020B0604020202020204" charset="0"/>
            </a:endParaRPr>
          </a:p>
        </p:txBody>
      </p:sp>
      <p:sp>
        <p:nvSpPr>
          <p:cNvPr id="5" name="Text 2"/>
          <p:cNvSpPr/>
          <p:nvPr/>
        </p:nvSpPr>
        <p:spPr>
          <a:xfrm>
            <a:off x="837724" y="4128611"/>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6" name="Text 3"/>
          <p:cNvSpPr/>
          <p:nvPr/>
        </p:nvSpPr>
        <p:spPr>
          <a:xfrm>
            <a:off x="837724" y="4780836"/>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pic>
        <p:nvPicPr>
          <p:cNvPr id="9" name="Picture 8">
            <a:extLst>
              <a:ext uri="{FF2B5EF4-FFF2-40B4-BE49-F238E27FC236}">
                <a16:creationId xmlns:a16="http://schemas.microsoft.com/office/drawing/2014/main" id="{C136B15C-8B53-D8DD-8035-0D9DC6AD48D3}"/>
              </a:ext>
            </a:extLst>
          </p:cNvPr>
          <p:cNvPicPr>
            <a:picLocks noChangeAspect="1"/>
          </p:cNvPicPr>
          <p:nvPr/>
        </p:nvPicPr>
        <p:blipFill>
          <a:blip r:embed="rId4"/>
          <a:stretch>
            <a:fillRect/>
          </a:stretch>
        </p:blipFill>
        <p:spPr>
          <a:xfrm>
            <a:off x="2307141" y="2501622"/>
            <a:ext cx="9391650" cy="4295775"/>
          </a:xfrm>
          <a:prstGeom prst="rect">
            <a:avLst/>
          </a:prstGeom>
        </p:spPr>
      </p:pic>
    </p:spTree>
    <p:extLst>
      <p:ext uri="{BB962C8B-B14F-4D97-AF65-F5344CB8AC3E}">
        <p14:creationId xmlns:p14="http://schemas.microsoft.com/office/powerpoint/2010/main" val="4009091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771315" y="1432203"/>
            <a:ext cx="5632490" cy="704017"/>
          </a:xfrm>
          <a:prstGeom prst="rect">
            <a:avLst/>
          </a:prstGeom>
          <a:noFill/>
          <a:ln/>
        </p:spPr>
        <p:txBody>
          <a:bodyPr wrap="none" lIns="0" tIns="0" rIns="0" bIns="0" rtlCol="0" anchor="t"/>
          <a:lstStyle/>
          <a:p>
            <a:pPr marL="0" indent="0" algn="l">
              <a:lnSpc>
                <a:spcPts val="5500"/>
              </a:lnSpc>
              <a:buNone/>
            </a:pPr>
            <a:r>
              <a:rPr lang="en-US" sz="4400">
                <a:solidFill>
                  <a:schemeClr val="bg1"/>
                </a:solidFill>
                <a:latin typeface="Cabin" panose="020B0604020202020204" charset="0"/>
              </a:rPr>
              <a:t>Kết quả</a:t>
            </a:r>
            <a:endParaRPr lang="en-US" sz="4400" dirty="0">
              <a:solidFill>
                <a:schemeClr val="bg1"/>
              </a:solidFill>
              <a:latin typeface="Cabin" panose="020B0604020202020204" charset="0"/>
            </a:endParaRPr>
          </a:p>
        </p:txBody>
      </p:sp>
      <p:sp>
        <p:nvSpPr>
          <p:cNvPr id="5" name="Text 2"/>
          <p:cNvSpPr/>
          <p:nvPr/>
        </p:nvSpPr>
        <p:spPr>
          <a:xfrm>
            <a:off x="837724" y="4128611"/>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6" name="Text 3"/>
          <p:cNvSpPr/>
          <p:nvPr/>
        </p:nvSpPr>
        <p:spPr>
          <a:xfrm>
            <a:off x="837724" y="4780836"/>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pic>
        <p:nvPicPr>
          <p:cNvPr id="9" name="Picture 8">
            <a:extLst>
              <a:ext uri="{FF2B5EF4-FFF2-40B4-BE49-F238E27FC236}">
                <a16:creationId xmlns:a16="http://schemas.microsoft.com/office/drawing/2014/main" id="{8003B620-3F80-72A7-8D43-AE34A6879154}"/>
              </a:ext>
            </a:extLst>
          </p:cNvPr>
          <p:cNvPicPr>
            <a:picLocks noChangeAspect="1"/>
          </p:cNvPicPr>
          <p:nvPr/>
        </p:nvPicPr>
        <p:blipFill>
          <a:blip r:embed="rId4"/>
          <a:stretch>
            <a:fillRect/>
          </a:stretch>
        </p:blipFill>
        <p:spPr>
          <a:xfrm>
            <a:off x="1271930" y="2136220"/>
            <a:ext cx="12086539" cy="5619750"/>
          </a:xfrm>
          <a:prstGeom prst="rect">
            <a:avLst/>
          </a:prstGeom>
        </p:spPr>
      </p:pic>
    </p:spTree>
    <p:extLst>
      <p:ext uri="{BB962C8B-B14F-4D97-AF65-F5344CB8AC3E}">
        <p14:creationId xmlns:p14="http://schemas.microsoft.com/office/powerpoint/2010/main" val="2389881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771315" y="1432203"/>
            <a:ext cx="5632490" cy="704017"/>
          </a:xfrm>
          <a:prstGeom prst="rect">
            <a:avLst/>
          </a:prstGeom>
          <a:noFill/>
          <a:ln/>
        </p:spPr>
        <p:txBody>
          <a:bodyPr wrap="none" lIns="0" tIns="0" rIns="0" bIns="0" rtlCol="0" anchor="t"/>
          <a:lstStyle/>
          <a:p>
            <a:pPr marL="0" indent="0" algn="l">
              <a:lnSpc>
                <a:spcPts val="5500"/>
              </a:lnSpc>
              <a:buNone/>
            </a:pPr>
            <a:r>
              <a:rPr lang="en-US" sz="4400">
                <a:solidFill>
                  <a:schemeClr val="bg1"/>
                </a:solidFill>
                <a:latin typeface="Cabin" panose="020B0604020202020204" charset="0"/>
              </a:rPr>
              <a:t>Kết quả</a:t>
            </a:r>
            <a:endParaRPr lang="en-US" sz="4400" dirty="0">
              <a:solidFill>
                <a:schemeClr val="bg1"/>
              </a:solidFill>
              <a:latin typeface="Cabin" panose="020B0604020202020204" charset="0"/>
            </a:endParaRPr>
          </a:p>
        </p:txBody>
      </p:sp>
      <p:sp>
        <p:nvSpPr>
          <p:cNvPr id="5" name="Text 2"/>
          <p:cNvSpPr/>
          <p:nvPr/>
        </p:nvSpPr>
        <p:spPr>
          <a:xfrm>
            <a:off x="837724" y="4128611"/>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6" name="Text 3"/>
          <p:cNvSpPr/>
          <p:nvPr/>
        </p:nvSpPr>
        <p:spPr>
          <a:xfrm>
            <a:off x="837724" y="4780836"/>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pic>
        <p:nvPicPr>
          <p:cNvPr id="8" name="Picture 7">
            <a:extLst>
              <a:ext uri="{FF2B5EF4-FFF2-40B4-BE49-F238E27FC236}">
                <a16:creationId xmlns:a16="http://schemas.microsoft.com/office/drawing/2014/main" id="{C248EF9E-DD2E-F814-935D-F68B344F68B6}"/>
              </a:ext>
            </a:extLst>
          </p:cNvPr>
          <p:cNvPicPr>
            <a:picLocks noChangeAspect="1"/>
          </p:cNvPicPr>
          <p:nvPr/>
        </p:nvPicPr>
        <p:blipFill>
          <a:blip r:embed="rId4"/>
          <a:stretch>
            <a:fillRect/>
          </a:stretch>
        </p:blipFill>
        <p:spPr>
          <a:xfrm>
            <a:off x="1585680" y="2638723"/>
            <a:ext cx="11325225" cy="4667250"/>
          </a:xfrm>
          <a:prstGeom prst="rect">
            <a:avLst/>
          </a:prstGeom>
        </p:spPr>
      </p:pic>
    </p:spTree>
    <p:extLst>
      <p:ext uri="{BB962C8B-B14F-4D97-AF65-F5344CB8AC3E}">
        <p14:creationId xmlns:p14="http://schemas.microsoft.com/office/powerpoint/2010/main" val="110834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771315" y="1432203"/>
            <a:ext cx="5632490" cy="704017"/>
          </a:xfrm>
          <a:prstGeom prst="rect">
            <a:avLst/>
          </a:prstGeom>
          <a:noFill/>
          <a:ln/>
        </p:spPr>
        <p:txBody>
          <a:bodyPr wrap="none" lIns="0" tIns="0" rIns="0" bIns="0" rtlCol="0" anchor="t"/>
          <a:lstStyle/>
          <a:p>
            <a:pPr marL="0" indent="0" algn="l">
              <a:lnSpc>
                <a:spcPts val="5500"/>
              </a:lnSpc>
              <a:buNone/>
            </a:pPr>
            <a:r>
              <a:rPr lang="en-US" sz="4400">
                <a:solidFill>
                  <a:schemeClr val="bg1"/>
                </a:solidFill>
                <a:latin typeface="Cabin" panose="020B0604020202020204" charset="0"/>
              </a:rPr>
              <a:t>Kết quả và so sánh</a:t>
            </a:r>
            <a:endParaRPr lang="en-US" sz="4400" dirty="0">
              <a:solidFill>
                <a:schemeClr val="bg1"/>
              </a:solidFill>
              <a:latin typeface="Cabin" panose="020B0604020202020204" charset="0"/>
            </a:endParaRPr>
          </a:p>
        </p:txBody>
      </p:sp>
      <p:sp>
        <p:nvSpPr>
          <p:cNvPr id="5" name="Text 2"/>
          <p:cNvSpPr/>
          <p:nvPr/>
        </p:nvSpPr>
        <p:spPr>
          <a:xfrm>
            <a:off x="837724" y="4128611"/>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6" name="Text 3"/>
          <p:cNvSpPr/>
          <p:nvPr/>
        </p:nvSpPr>
        <p:spPr>
          <a:xfrm>
            <a:off x="837724" y="4780836"/>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graphicFrame>
        <p:nvGraphicFramePr>
          <p:cNvPr id="7" name="Table 6">
            <a:extLst>
              <a:ext uri="{FF2B5EF4-FFF2-40B4-BE49-F238E27FC236}">
                <a16:creationId xmlns:a16="http://schemas.microsoft.com/office/drawing/2014/main" id="{D3F644B7-1EC5-4840-47FA-8861ACB953A4}"/>
              </a:ext>
            </a:extLst>
          </p:cNvPr>
          <p:cNvGraphicFramePr>
            <a:graphicFrameLocks noGrp="1"/>
          </p:cNvGraphicFramePr>
          <p:nvPr>
            <p:extLst>
              <p:ext uri="{D42A27DB-BD31-4B8C-83A1-F6EECF244321}">
                <p14:modId xmlns:p14="http://schemas.microsoft.com/office/powerpoint/2010/main" val="585278156"/>
              </p:ext>
            </p:extLst>
          </p:nvPr>
        </p:nvGraphicFramePr>
        <p:xfrm>
          <a:off x="635620" y="2746890"/>
          <a:ext cx="13693702" cy="1120140"/>
        </p:xfrm>
        <a:graphic>
          <a:graphicData uri="http://schemas.openxmlformats.org/drawingml/2006/table">
            <a:tbl>
              <a:tblPr firstRow="1" bandRow="1">
                <a:tableStyleId>{5C22544A-7EE6-4342-B048-85BDC9FD1C3A}</a:tableStyleId>
              </a:tblPr>
              <a:tblGrid>
                <a:gridCol w="1984917">
                  <a:extLst>
                    <a:ext uri="{9D8B030D-6E8A-4147-A177-3AD203B41FA5}">
                      <a16:colId xmlns:a16="http://schemas.microsoft.com/office/drawing/2014/main" val="1186983669"/>
                    </a:ext>
                  </a:extLst>
                </a:gridCol>
                <a:gridCol w="1438507">
                  <a:extLst>
                    <a:ext uri="{9D8B030D-6E8A-4147-A177-3AD203B41FA5}">
                      <a16:colId xmlns:a16="http://schemas.microsoft.com/office/drawing/2014/main" val="3058928464"/>
                    </a:ext>
                  </a:extLst>
                </a:gridCol>
                <a:gridCol w="1141142">
                  <a:extLst>
                    <a:ext uri="{9D8B030D-6E8A-4147-A177-3AD203B41FA5}">
                      <a16:colId xmlns:a16="http://schemas.microsoft.com/office/drawing/2014/main" val="3383524135"/>
                    </a:ext>
                  </a:extLst>
                </a:gridCol>
                <a:gridCol w="1141142">
                  <a:extLst>
                    <a:ext uri="{9D8B030D-6E8A-4147-A177-3AD203B41FA5}">
                      <a16:colId xmlns:a16="http://schemas.microsoft.com/office/drawing/2014/main" val="371878031"/>
                    </a:ext>
                  </a:extLst>
                </a:gridCol>
                <a:gridCol w="1141142">
                  <a:extLst>
                    <a:ext uri="{9D8B030D-6E8A-4147-A177-3AD203B41FA5}">
                      <a16:colId xmlns:a16="http://schemas.microsoft.com/office/drawing/2014/main" val="1164859942"/>
                    </a:ext>
                  </a:extLst>
                </a:gridCol>
                <a:gridCol w="1141142">
                  <a:extLst>
                    <a:ext uri="{9D8B030D-6E8A-4147-A177-3AD203B41FA5}">
                      <a16:colId xmlns:a16="http://schemas.microsoft.com/office/drawing/2014/main" val="2294124838"/>
                    </a:ext>
                  </a:extLst>
                </a:gridCol>
                <a:gridCol w="1141142">
                  <a:extLst>
                    <a:ext uri="{9D8B030D-6E8A-4147-A177-3AD203B41FA5}">
                      <a16:colId xmlns:a16="http://schemas.microsoft.com/office/drawing/2014/main" val="1280205125"/>
                    </a:ext>
                  </a:extLst>
                </a:gridCol>
                <a:gridCol w="1141142">
                  <a:extLst>
                    <a:ext uri="{9D8B030D-6E8A-4147-A177-3AD203B41FA5}">
                      <a16:colId xmlns:a16="http://schemas.microsoft.com/office/drawing/2014/main" val="119168477"/>
                    </a:ext>
                  </a:extLst>
                </a:gridCol>
                <a:gridCol w="1141142">
                  <a:extLst>
                    <a:ext uri="{9D8B030D-6E8A-4147-A177-3AD203B41FA5}">
                      <a16:colId xmlns:a16="http://schemas.microsoft.com/office/drawing/2014/main" val="2902655133"/>
                    </a:ext>
                  </a:extLst>
                </a:gridCol>
                <a:gridCol w="1141142">
                  <a:extLst>
                    <a:ext uri="{9D8B030D-6E8A-4147-A177-3AD203B41FA5}">
                      <a16:colId xmlns:a16="http://schemas.microsoft.com/office/drawing/2014/main" val="2005332449"/>
                    </a:ext>
                  </a:extLst>
                </a:gridCol>
                <a:gridCol w="1141142">
                  <a:extLst>
                    <a:ext uri="{9D8B030D-6E8A-4147-A177-3AD203B41FA5}">
                      <a16:colId xmlns:a16="http://schemas.microsoft.com/office/drawing/2014/main" val="865936020"/>
                    </a:ext>
                  </a:extLst>
                </a:gridCol>
              </a:tblGrid>
              <a:tr h="370840">
                <a:tc>
                  <a:txBody>
                    <a:bodyPr/>
                    <a:lstStyle/>
                    <a:p>
                      <a:pPr algn="ctr"/>
                      <a:r>
                        <a:rPr lang="en-US" sz="1850">
                          <a:latin typeface="Cabin" panose="020B0604020202020204" charset="0"/>
                        </a:rPr>
                        <a:t>Model</a:t>
                      </a:r>
                    </a:p>
                  </a:txBody>
                  <a:tcPr/>
                </a:tc>
                <a:tc gridSpan="2">
                  <a:txBody>
                    <a:bodyPr/>
                    <a:lstStyle/>
                    <a:p>
                      <a:pPr algn="ctr"/>
                      <a:r>
                        <a:rPr lang="en-US" sz="1850">
                          <a:latin typeface="Cabin" panose="020B0604020202020204" charset="0"/>
                        </a:rPr>
                        <a:t>XGBoost-LSTM(Ours)</a:t>
                      </a:r>
                    </a:p>
                  </a:txBody>
                  <a:tcPr/>
                </a:tc>
                <a:tc hMerge="1">
                  <a:txBody>
                    <a:bodyPr/>
                    <a:lstStyle/>
                    <a:p>
                      <a:endParaRPr lang="en-US"/>
                    </a:p>
                  </a:txBody>
                  <a:tcPr/>
                </a:tc>
                <a:tc gridSpan="2">
                  <a:txBody>
                    <a:bodyPr/>
                    <a:lstStyle/>
                    <a:p>
                      <a:pPr algn="ctr"/>
                      <a:r>
                        <a:rPr lang="en-US" sz="1850">
                          <a:latin typeface="Cabin" panose="020B0604020202020204" charset="0"/>
                        </a:rPr>
                        <a:t>ITransformer</a:t>
                      </a:r>
                    </a:p>
                  </a:txBody>
                  <a:tcPr/>
                </a:tc>
                <a:tc hMerge="1">
                  <a:txBody>
                    <a:bodyPr/>
                    <a:lstStyle/>
                    <a:p>
                      <a:endParaRPr lang="en-US"/>
                    </a:p>
                  </a:txBody>
                  <a:tcPr/>
                </a:tc>
                <a:tc gridSpan="2">
                  <a:txBody>
                    <a:bodyPr/>
                    <a:lstStyle/>
                    <a:p>
                      <a:pPr algn="ctr"/>
                      <a:r>
                        <a:rPr lang="en-US" sz="1850">
                          <a:latin typeface="Cabin" panose="020B0604020202020204" charset="0"/>
                        </a:rPr>
                        <a:t>Rlinear</a:t>
                      </a:r>
                    </a:p>
                  </a:txBody>
                  <a:tcPr/>
                </a:tc>
                <a:tc hMerge="1">
                  <a:txBody>
                    <a:bodyPr/>
                    <a:lstStyle/>
                    <a:p>
                      <a:endParaRPr lang="en-US"/>
                    </a:p>
                  </a:txBody>
                  <a:tcPr/>
                </a:tc>
                <a:tc gridSpan="2">
                  <a:txBody>
                    <a:bodyPr/>
                    <a:lstStyle/>
                    <a:p>
                      <a:pPr algn="ctr"/>
                      <a:r>
                        <a:rPr lang="en-US" sz="1850">
                          <a:latin typeface="Cabin" panose="020B0604020202020204" charset="0"/>
                        </a:rPr>
                        <a:t>DLinear</a:t>
                      </a:r>
                    </a:p>
                  </a:txBody>
                  <a:tcPr/>
                </a:tc>
                <a:tc hMerge="1">
                  <a:txBody>
                    <a:bodyPr/>
                    <a:lstStyle/>
                    <a:p>
                      <a:endParaRPr lang="en-US"/>
                    </a:p>
                  </a:txBody>
                  <a:tcPr/>
                </a:tc>
                <a:tc gridSpan="2">
                  <a:txBody>
                    <a:bodyPr/>
                    <a:lstStyle/>
                    <a:p>
                      <a:pPr algn="ctr"/>
                      <a:r>
                        <a:rPr lang="en-US" sz="1850">
                          <a:latin typeface="Cabin" panose="020B0604020202020204" charset="0"/>
                        </a:rPr>
                        <a:t>TimeNet</a:t>
                      </a:r>
                    </a:p>
                  </a:txBody>
                  <a:tcPr/>
                </a:tc>
                <a:tc hMerge="1">
                  <a:txBody>
                    <a:bodyPr/>
                    <a:lstStyle/>
                    <a:p>
                      <a:endParaRPr lang="en-US"/>
                    </a:p>
                  </a:txBody>
                  <a:tcPr/>
                </a:tc>
                <a:extLst>
                  <a:ext uri="{0D108BD9-81ED-4DB2-BD59-A6C34878D82A}">
                    <a16:rowId xmlns:a16="http://schemas.microsoft.com/office/drawing/2014/main" val="2438142901"/>
                  </a:ext>
                </a:extLst>
              </a:tr>
              <a:tr h="370840">
                <a:tc>
                  <a:txBody>
                    <a:bodyPr/>
                    <a:lstStyle/>
                    <a:p>
                      <a:pPr algn="ctr"/>
                      <a:r>
                        <a:rPr lang="en-US" sz="1850">
                          <a:latin typeface="Cabin" panose="020B0604020202020204" charset="0"/>
                        </a:rPr>
                        <a:t>Metric</a:t>
                      </a:r>
                    </a:p>
                  </a:txBody>
                  <a:tcPr/>
                </a:tc>
                <a:tc>
                  <a:txBody>
                    <a:bodyPr/>
                    <a:lstStyle/>
                    <a:p>
                      <a:pPr algn="ctr"/>
                      <a:r>
                        <a:rPr lang="en-US"/>
                        <a:t>MSE</a:t>
                      </a:r>
                    </a:p>
                  </a:txBody>
                  <a:tcPr/>
                </a:tc>
                <a:tc>
                  <a:txBody>
                    <a:bodyPr/>
                    <a:lstStyle/>
                    <a:p>
                      <a:pPr algn="ctr"/>
                      <a:r>
                        <a:rPr lang="en-US"/>
                        <a:t>MAE</a:t>
                      </a:r>
                    </a:p>
                  </a:txBody>
                  <a:tcPr/>
                </a:tc>
                <a:tc>
                  <a:txBody>
                    <a:bodyPr/>
                    <a:lstStyle/>
                    <a:p>
                      <a:pPr algn="ctr"/>
                      <a:r>
                        <a:rPr lang="en-US"/>
                        <a:t>MSE</a:t>
                      </a:r>
                    </a:p>
                  </a:txBody>
                  <a:tcPr/>
                </a:tc>
                <a:tc>
                  <a:txBody>
                    <a:bodyPr/>
                    <a:lstStyle/>
                    <a:p>
                      <a:pPr algn="ctr"/>
                      <a:r>
                        <a:rPr lang="en-US"/>
                        <a:t>MAE</a:t>
                      </a:r>
                    </a:p>
                  </a:txBody>
                  <a:tcPr/>
                </a:tc>
                <a:tc>
                  <a:txBody>
                    <a:bodyPr/>
                    <a:lstStyle/>
                    <a:p>
                      <a:pPr algn="ctr"/>
                      <a:r>
                        <a:rPr lang="en-US"/>
                        <a:t>MSE</a:t>
                      </a:r>
                    </a:p>
                  </a:txBody>
                  <a:tcPr/>
                </a:tc>
                <a:tc>
                  <a:txBody>
                    <a:bodyPr/>
                    <a:lstStyle/>
                    <a:p>
                      <a:pPr algn="ctr"/>
                      <a:r>
                        <a:rPr lang="en-US"/>
                        <a:t>MAE</a:t>
                      </a:r>
                    </a:p>
                  </a:txBody>
                  <a:tcPr/>
                </a:tc>
                <a:tc>
                  <a:txBody>
                    <a:bodyPr/>
                    <a:lstStyle/>
                    <a:p>
                      <a:pPr algn="ctr"/>
                      <a:r>
                        <a:rPr lang="en-US"/>
                        <a:t>MSE</a:t>
                      </a:r>
                    </a:p>
                  </a:txBody>
                  <a:tcPr/>
                </a:tc>
                <a:tc>
                  <a:txBody>
                    <a:bodyPr/>
                    <a:lstStyle/>
                    <a:p>
                      <a:pPr algn="ctr"/>
                      <a:r>
                        <a:rPr lang="en-US"/>
                        <a:t>MAE</a:t>
                      </a:r>
                    </a:p>
                  </a:txBody>
                  <a:tcPr/>
                </a:tc>
                <a:tc>
                  <a:txBody>
                    <a:bodyPr/>
                    <a:lstStyle/>
                    <a:p>
                      <a:pPr algn="ctr"/>
                      <a:r>
                        <a:rPr lang="en-US"/>
                        <a:t>MSE</a:t>
                      </a:r>
                    </a:p>
                  </a:txBody>
                  <a:tcPr/>
                </a:tc>
                <a:tc>
                  <a:txBody>
                    <a:bodyPr/>
                    <a:lstStyle/>
                    <a:p>
                      <a:pPr algn="ctr"/>
                      <a:r>
                        <a:rPr lang="en-US"/>
                        <a:t>MAE</a:t>
                      </a:r>
                    </a:p>
                  </a:txBody>
                  <a:tcPr/>
                </a:tc>
                <a:extLst>
                  <a:ext uri="{0D108BD9-81ED-4DB2-BD59-A6C34878D82A}">
                    <a16:rowId xmlns:a16="http://schemas.microsoft.com/office/drawing/2014/main" val="3476391947"/>
                  </a:ext>
                </a:extLst>
              </a:tr>
              <a:tr h="370840">
                <a:tc>
                  <a:txBody>
                    <a:bodyPr/>
                    <a:lstStyle/>
                    <a:p>
                      <a:pPr algn="ctr"/>
                      <a:r>
                        <a:rPr lang="en-US" sz="1850">
                          <a:latin typeface="Cabin" panose="020B0604020202020204" charset="0"/>
                        </a:rPr>
                        <a:t>ECL</a:t>
                      </a:r>
                    </a:p>
                  </a:txBody>
                  <a:tcPr/>
                </a:tc>
                <a:tc>
                  <a:txBody>
                    <a:bodyPr/>
                    <a:lstStyle/>
                    <a:p>
                      <a:pPr algn="ctr"/>
                      <a:r>
                        <a:rPr lang="en-US"/>
                        <a:t>283.45</a:t>
                      </a:r>
                    </a:p>
                  </a:txBody>
                  <a:tcPr/>
                </a:tc>
                <a:tc>
                  <a:txBody>
                    <a:bodyPr/>
                    <a:lstStyle/>
                    <a:p>
                      <a:pPr algn="ctr"/>
                      <a:r>
                        <a:rPr lang="en-US"/>
                        <a:t>11.082</a:t>
                      </a:r>
                    </a:p>
                  </a:txBody>
                  <a:tcPr/>
                </a:tc>
                <a:tc>
                  <a:txBody>
                    <a:bodyPr/>
                    <a:lstStyle/>
                    <a:p>
                      <a:pPr algn="ctr"/>
                      <a:r>
                        <a:rPr lang="en-US"/>
                        <a:t>0.178</a:t>
                      </a:r>
                    </a:p>
                  </a:txBody>
                  <a:tcPr/>
                </a:tc>
                <a:tc>
                  <a:txBody>
                    <a:bodyPr/>
                    <a:lstStyle/>
                    <a:p>
                      <a:pPr algn="ctr"/>
                      <a:r>
                        <a:rPr lang="en-US"/>
                        <a:t>0.27</a:t>
                      </a:r>
                    </a:p>
                  </a:txBody>
                  <a:tcPr/>
                </a:tc>
                <a:tc>
                  <a:txBody>
                    <a:bodyPr/>
                    <a:lstStyle/>
                    <a:p>
                      <a:pPr algn="ctr"/>
                      <a:r>
                        <a:rPr lang="en-US"/>
                        <a:t>0.219</a:t>
                      </a:r>
                    </a:p>
                  </a:txBody>
                  <a:tcPr/>
                </a:tc>
                <a:tc>
                  <a:txBody>
                    <a:bodyPr/>
                    <a:lstStyle/>
                    <a:p>
                      <a:pPr algn="ctr"/>
                      <a:r>
                        <a:rPr lang="en-US"/>
                        <a:t>0.298</a:t>
                      </a:r>
                    </a:p>
                  </a:txBody>
                  <a:tcPr/>
                </a:tc>
                <a:tc>
                  <a:txBody>
                    <a:bodyPr/>
                    <a:lstStyle/>
                    <a:p>
                      <a:pPr algn="ctr"/>
                      <a:r>
                        <a:rPr lang="en-US"/>
                        <a:t>0.212</a:t>
                      </a:r>
                    </a:p>
                  </a:txBody>
                  <a:tcPr/>
                </a:tc>
                <a:tc>
                  <a:txBody>
                    <a:bodyPr/>
                    <a:lstStyle/>
                    <a:p>
                      <a:pPr algn="ctr"/>
                      <a:r>
                        <a:rPr lang="en-US"/>
                        <a:t>0.300</a:t>
                      </a:r>
                    </a:p>
                  </a:txBody>
                  <a:tcPr/>
                </a:tc>
                <a:tc>
                  <a:txBody>
                    <a:bodyPr/>
                    <a:lstStyle/>
                    <a:p>
                      <a:pPr algn="ctr"/>
                      <a:r>
                        <a:rPr lang="en-US"/>
                        <a:t>0.268</a:t>
                      </a:r>
                    </a:p>
                  </a:txBody>
                  <a:tcPr/>
                </a:tc>
                <a:tc>
                  <a:txBody>
                    <a:bodyPr/>
                    <a:lstStyle/>
                    <a:p>
                      <a:pPr algn="ctr"/>
                      <a:r>
                        <a:rPr lang="en-US"/>
                        <a:t>0.265</a:t>
                      </a:r>
                    </a:p>
                  </a:txBody>
                  <a:tcPr/>
                </a:tc>
                <a:extLst>
                  <a:ext uri="{0D108BD9-81ED-4DB2-BD59-A6C34878D82A}">
                    <a16:rowId xmlns:a16="http://schemas.microsoft.com/office/drawing/2014/main" val="3311138449"/>
                  </a:ext>
                </a:extLst>
              </a:tr>
            </a:tbl>
          </a:graphicData>
        </a:graphic>
      </p:graphicFrame>
      <p:sp>
        <p:nvSpPr>
          <p:cNvPr id="8" name="TextBox 7">
            <a:extLst>
              <a:ext uri="{FF2B5EF4-FFF2-40B4-BE49-F238E27FC236}">
                <a16:creationId xmlns:a16="http://schemas.microsoft.com/office/drawing/2014/main" id="{574D3F94-D7C1-7607-39F4-2CC94086D8FC}"/>
              </a:ext>
            </a:extLst>
          </p:cNvPr>
          <p:cNvSpPr txBox="1"/>
          <p:nvPr/>
        </p:nvSpPr>
        <p:spPr>
          <a:xfrm>
            <a:off x="1081668" y="4011950"/>
            <a:ext cx="13046927" cy="654025"/>
          </a:xfrm>
          <a:prstGeom prst="rect">
            <a:avLst/>
          </a:prstGeom>
          <a:noFill/>
        </p:spPr>
        <p:txBody>
          <a:bodyPr wrap="square" rtlCol="0">
            <a:spAutoFit/>
          </a:bodyPr>
          <a:lstStyle/>
          <a:p>
            <a:r>
              <a:rPr lang="en-US" sz="1850" b="0" i="0">
                <a:solidFill>
                  <a:schemeClr val="bg1"/>
                </a:solidFill>
                <a:effectLst/>
                <a:latin typeface="Cabin" panose="020B0604020202020204" charset="0"/>
              </a:rPr>
              <a:t>Bảng 2. So sánh kết quả dự báo trên tập dữ liệu ECL giữa mô hình đề xuất và các mô hình hiện đại với Horizon S = {12, 24, 36, 48}</a:t>
            </a:r>
            <a:r>
              <a:rPr lang="en-US" sz="1850">
                <a:solidFill>
                  <a:schemeClr val="bg1"/>
                </a:solidFill>
                <a:latin typeface="Cabin" panose="020B0604020202020204" charset="0"/>
              </a:rPr>
              <a:t> </a:t>
            </a:r>
            <a:br>
              <a:rPr lang="en-US"/>
            </a:br>
            <a:endParaRPr lang="en-US"/>
          </a:p>
        </p:txBody>
      </p:sp>
    </p:spTree>
    <p:extLst>
      <p:ext uri="{BB962C8B-B14F-4D97-AF65-F5344CB8AC3E}">
        <p14:creationId xmlns:p14="http://schemas.microsoft.com/office/powerpoint/2010/main" val="1747496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015609"/>
            <a:ext cx="5632490" cy="704017"/>
          </a:xfrm>
          <a:prstGeom prst="rect">
            <a:avLst/>
          </a:prstGeom>
          <a:noFill/>
          <a:ln/>
        </p:spPr>
        <p:txBody>
          <a:bodyPr wrap="none" lIns="0" tIns="0" rIns="0" bIns="0" rtlCol="0" anchor="t"/>
          <a:lstStyle/>
          <a:p>
            <a:pPr marL="0" indent="0" algn="l">
              <a:lnSpc>
                <a:spcPts val="5500"/>
              </a:lnSpc>
              <a:buNone/>
            </a:pPr>
            <a:r>
              <a:rPr lang="en-US" sz="4400">
                <a:solidFill>
                  <a:srgbClr val="FFFFFF"/>
                </a:solidFill>
                <a:latin typeface="Unbounded" pitchFamily="34" charset="0"/>
                <a:ea typeface="Unbounded" pitchFamily="34" charset="-122"/>
                <a:cs typeface="Unbounded" pitchFamily="34" charset="-120"/>
              </a:rPr>
              <a:t>Kết Luận</a:t>
            </a:r>
            <a:endParaRPr lang="en-US" sz="4400" dirty="0"/>
          </a:p>
        </p:txBody>
      </p:sp>
      <p:sp>
        <p:nvSpPr>
          <p:cNvPr id="4" name="Shape 1"/>
          <p:cNvSpPr/>
          <p:nvPr/>
        </p:nvSpPr>
        <p:spPr>
          <a:xfrm>
            <a:off x="6324124" y="3078599"/>
            <a:ext cx="538520" cy="538520"/>
          </a:xfrm>
          <a:prstGeom prst="roundRect">
            <a:avLst>
              <a:gd name="adj" fmla="val 6668"/>
            </a:avLst>
          </a:prstGeom>
          <a:solidFill>
            <a:srgbClr val="304755"/>
          </a:solidFill>
          <a:ln/>
        </p:spPr>
        <p:txBody>
          <a:bodyPr/>
          <a:lstStyle/>
          <a:p>
            <a:pPr algn="ctr"/>
            <a:r>
              <a:rPr lang="en-US">
                <a:solidFill>
                  <a:schemeClr val="bg1"/>
                </a:solidFill>
              </a:rPr>
              <a:t>1</a:t>
            </a:r>
          </a:p>
        </p:txBody>
      </p:sp>
      <p:sp>
        <p:nvSpPr>
          <p:cNvPr id="5" name="Text 2"/>
          <p:cNvSpPr/>
          <p:nvPr/>
        </p:nvSpPr>
        <p:spPr>
          <a:xfrm>
            <a:off x="7101959" y="3160871"/>
            <a:ext cx="2806898"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Hiệu quả cao</a:t>
            </a:r>
            <a:endParaRPr lang="en-US" sz="2200" dirty="0"/>
          </a:p>
        </p:txBody>
      </p:sp>
      <p:sp>
        <p:nvSpPr>
          <p:cNvPr id="6" name="Text 3"/>
          <p:cNvSpPr/>
          <p:nvPr/>
        </p:nvSpPr>
        <p:spPr>
          <a:xfrm>
            <a:off x="7101959" y="3656409"/>
            <a:ext cx="2806898"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Mô hình kết hợp cải thiện dự báo</a:t>
            </a:r>
            <a:endParaRPr lang="en-US" sz="1850" dirty="0"/>
          </a:p>
        </p:txBody>
      </p:sp>
      <p:sp>
        <p:nvSpPr>
          <p:cNvPr id="7" name="Shape 4"/>
          <p:cNvSpPr/>
          <p:nvPr/>
        </p:nvSpPr>
        <p:spPr>
          <a:xfrm>
            <a:off x="10208062" y="3078599"/>
            <a:ext cx="538520" cy="538520"/>
          </a:xfrm>
          <a:prstGeom prst="roundRect">
            <a:avLst>
              <a:gd name="adj" fmla="val 6668"/>
            </a:avLst>
          </a:prstGeom>
          <a:solidFill>
            <a:srgbClr val="304755"/>
          </a:solidFill>
          <a:ln/>
        </p:spPr>
        <p:txBody>
          <a:bodyPr/>
          <a:lstStyle/>
          <a:p>
            <a:r>
              <a:rPr lang="en-US">
                <a:solidFill>
                  <a:schemeClr val="bg1"/>
                </a:solidFill>
              </a:rPr>
              <a:t>2</a:t>
            </a:r>
          </a:p>
        </p:txBody>
      </p:sp>
      <p:sp>
        <p:nvSpPr>
          <p:cNvPr id="8" name="Text 5"/>
          <p:cNvSpPr/>
          <p:nvPr/>
        </p:nvSpPr>
        <p:spPr>
          <a:xfrm>
            <a:off x="10985897" y="3160871"/>
            <a:ext cx="2806898" cy="703898"/>
          </a:xfrm>
          <a:prstGeom prst="rect">
            <a:avLst/>
          </a:prstGeom>
          <a:noFill/>
          <a:ln/>
        </p:spPr>
        <p:txBody>
          <a:bodyPr wrap="squar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Ứng dụng đa dạng</a:t>
            </a:r>
            <a:endParaRPr lang="en-US" sz="2200" dirty="0"/>
          </a:p>
        </p:txBody>
      </p:sp>
      <p:sp>
        <p:nvSpPr>
          <p:cNvPr id="9" name="Text 6"/>
          <p:cNvSpPr/>
          <p:nvPr/>
        </p:nvSpPr>
        <p:spPr>
          <a:xfrm>
            <a:off x="10985897" y="4008358"/>
            <a:ext cx="2806898"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Dự báo điện năng, tài chính, nhu cầu sản phẩm</a:t>
            </a:r>
            <a:endParaRPr lang="en-US" sz="1850" dirty="0"/>
          </a:p>
        </p:txBody>
      </p:sp>
      <p:sp>
        <p:nvSpPr>
          <p:cNvPr id="10" name="Shape 7"/>
          <p:cNvSpPr/>
          <p:nvPr/>
        </p:nvSpPr>
        <p:spPr>
          <a:xfrm>
            <a:off x="6324124" y="5253157"/>
            <a:ext cx="538520" cy="538520"/>
          </a:xfrm>
          <a:prstGeom prst="roundRect">
            <a:avLst>
              <a:gd name="adj" fmla="val 6668"/>
            </a:avLst>
          </a:prstGeom>
          <a:solidFill>
            <a:srgbClr val="304755"/>
          </a:solidFill>
          <a:ln/>
        </p:spPr>
        <p:txBody>
          <a:bodyPr/>
          <a:lstStyle/>
          <a:p>
            <a:pPr algn="ctr"/>
            <a:r>
              <a:rPr lang="en-US">
                <a:solidFill>
                  <a:schemeClr val="bg1"/>
                </a:solidFill>
              </a:rPr>
              <a:t>3</a:t>
            </a:r>
          </a:p>
        </p:txBody>
      </p:sp>
      <p:sp>
        <p:nvSpPr>
          <p:cNvPr id="11" name="Text 8"/>
          <p:cNvSpPr/>
          <p:nvPr/>
        </p:nvSpPr>
        <p:spPr>
          <a:xfrm>
            <a:off x="7101959" y="533542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Tính linh hoạt</a:t>
            </a:r>
            <a:endParaRPr lang="en-US" sz="2200" dirty="0"/>
          </a:p>
        </p:txBody>
      </p:sp>
      <p:sp>
        <p:nvSpPr>
          <p:cNvPr id="12" name="Text 9"/>
          <p:cNvSpPr/>
          <p:nvPr/>
        </p:nvSpPr>
        <p:spPr>
          <a:xfrm>
            <a:off x="7101959" y="5830967"/>
            <a:ext cx="6690717"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Dễ mở rộng, khả năng chuyển đổi</a:t>
            </a:r>
            <a:endParaRPr lang="en-US" sz="1850" dirty="0"/>
          </a:p>
        </p:txBody>
      </p:sp>
      <p:pic>
        <p:nvPicPr>
          <p:cNvPr id="14" name="Picture 13">
            <a:extLst>
              <a:ext uri="{FF2B5EF4-FFF2-40B4-BE49-F238E27FC236}">
                <a16:creationId xmlns:a16="http://schemas.microsoft.com/office/drawing/2014/main" id="{C5F75390-FAE1-3E4E-24B3-CF250EE5D6BC}"/>
              </a:ext>
            </a:extLst>
          </p:cNvPr>
          <p:cNvPicPr>
            <a:picLocks noChangeAspect="1"/>
          </p:cNvPicPr>
          <p:nvPr/>
        </p:nvPicPr>
        <p:blipFill>
          <a:blip r:embed="rId4"/>
          <a:stretch>
            <a:fillRect/>
          </a:stretch>
        </p:blipFill>
        <p:spPr>
          <a:xfrm>
            <a:off x="12848976" y="7787985"/>
            <a:ext cx="1781424" cy="38105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573060"/>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Các Công Trình Liên Quan</a:t>
            </a:r>
            <a:endParaRPr lang="en-US" sz="4400" dirty="0"/>
          </a:p>
        </p:txBody>
      </p:sp>
      <p:pic>
        <p:nvPicPr>
          <p:cNvPr id="5" name="Picture 4">
            <a:extLst>
              <a:ext uri="{FF2B5EF4-FFF2-40B4-BE49-F238E27FC236}">
                <a16:creationId xmlns:a16="http://schemas.microsoft.com/office/drawing/2014/main" id="{F86E1352-D4E5-22A7-94BB-0625C3CC1ADE}"/>
              </a:ext>
            </a:extLst>
          </p:cNvPr>
          <p:cNvPicPr>
            <a:picLocks noChangeAspect="1"/>
          </p:cNvPicPr>
          <p:nvPr/>
        </p:nvPicPr>
        <p:blipFill>
          <a:blip r:embed="rId4"/>
          <a:stretch>
            <a:fillRect/>
          </a:stretch>
        </p:blipFill>
        <p:spPr>
          <a:xfrm>
            <a:off x="12848976" y="7760293"/>
            <a:ext cx="1781424" cy="381053"/>
          </a:xfrm>
          <a:prstGeom prst="rect">
            <a:avLst/>
          </a:prstGeom>
        </p:spPr>
      </p:pic>
      <p:sp>
        <p:nvSpPr>
          <p:cNvPr id="4" name="TextBox 3">
            <a:extLst>
              <a:ext uri="{FF2B5EF4-FFF2-40B4-BE49-F238E27FC236}">
                <a16:creationId xmlns:a16="http://schemas.microsoft.com/office/drawing/2014/main" id="{DC54343E-4EB3-A38F-F2DF-E78B74121DC6}"/>
              </a:ext>
            </a:extLst>
          </p:cNvPr>
          <p:cNvSpPr txBox="1"/>
          <p:nvPr/>
        </p:nvSpPr>
        <p:spPr>
          <a:xfrm>
            <a:off x="6324124" y="4605454"/>
            <a:ext cx="7670656" cy="3493264"/>
          </a:xfrm>
          <a:prstGeom prst="rect">
            <a:avLst/>
          </a:prstGeom>
          <a:noFill/>
        </p:spPr>
        <p:txBody>
          <a:bodyPr wrap="square" rtlCol="0">
            <a:spAutoFit/>
          </a:bodyPr>
          <a:lstStyle/>
          <a:p>
            <a:r>
              <a:rPr lang="vi-VN" sz="1850" b="0" i="0">
                <a:solidFill>
                  <a:schemeClr val="bg1"/>
                </a:solidFill>
                <a:effectLst/>
                <a:latin typeface="Cabin" panose="020B0604020202020204" charset="0"/>
              </a:rPr>
              <a:t>Trong công trình </a:t>
            </a:r>
            <a:r>
              <a:rPr lang="en-US" sz="1850">
                <a:solidFill>
                  <a:srgbClr val="CAD6DE"/>
                </a:solidFill>
                <a:latin typeface="Cabin" pitchFamily="34" charset="0"/>
                <a:ea typeface="Cabin" pitchFamily="34" charset="-122"/>
                <a:cs typeface="Cabin" pitchFamily="34" charset="-120"/>
              </a:rPr>
              <a:t>"itransformer: Inverted transformers are effective for time series forecasting." </a:t>
            </a:r>
            <a:r>
              <a:rPr lang="vi-VN" sz="1850" b="0" i="0">
                <a:solidFill>
                  <a:schemeClr val="bg1"/>
                </a:solidFill>
                <a:effectLst/>
                <a:latin typeface="Cabin" panose="020B0604020202020204" charset="0"/>
              </a:rPr>
              <a:t>, tác giả đề cập đến sự phát triển của các mô hình dự báo chuỗi</a:t>
            </a:r>
            <a:r>
              <a:rPr lang="en-US" sz="1850" b="0" i="0">
                <a:solidFill>
                  <a:schemeClr val="bg1"/>
                </a:solidFill>
                <a:effectLst/>
                <a:latin typeface="Cabin" panose="020B0604020202020204" charset="0"/>
              </a:rPr>
              <a:t> </a:t>
            </a:r>
            <a:r>
              <a:rPr lang="vi-VN" sz="1850" b="0" i="0">
                <a:solidFill>
                  <a:schemeClr val="bg1"/>
                </a:solidFill>
                <a:effectLst/>
                <a:latin typeface="Cabin" panose="020B0604020202020204" charset="0"/>
              </a:rPr>
              <a:t>thời gian, đặc biệt là việc áp dụng mô hình Transformer, vốn ban đầu được thiết kế</a:t>
            </a:r>
            <a:r>
              <a:rPr lang="en-US" sz="1850" b="0" i="0">
                <a:solidFill>
                  <a:schemeClr val="bg1"/>
                </a:solidFill>
                <a:effectLst/>
                <a:latin typeface="Cabin" panose="020B0604020202020204" charset="0"/>
              </a:rPr>
              <a:t> </a:t>
            </a:r>
            <a:r>
              <a:rPr lang="vi-VN" sz="1850" b="0" i="0">
                <a:solidFill>
                  <a:schemeClr val="bg1"/>
                </a:solidFill>
                <a:effectLst/>
                <a:latin typeface="Cabin" panose="020B0604020202020204" charset="0"/>
              </a:rPr>
              <a:t>cho xử lý ngôn ngữ tự nhiên, vào việc nắm bắt các phụ thuộc thời gian phức tạp. </a:t>
            </a:r>
            <a:endParaRPr lang="en-US" sz="1850" b="0" i="0">
              <a:solidFill>
                <a:schemeClr val="bg1"/>
              </a:solidFill>
              <a:effectLst/>
              <a:latin typeface="Cabin" panose="020B0604020202020204" charset="0"/>
            </a:endParaRPr>
          </a:p>
          <a:p>
            <a:endParaRPr lang="en-US" sz="1850">
              <a:solidFill>
                <a:schemeClr val="bg1"/>
              </a:solidFill>
              <a:latin typeface="Cabin" panose="020B0604020202020204" charset="0"/>
            </a:endParaRPr>
          </a:p>
          <a:p>
            <a:r>
              <a:rPr lang="vi-VN" sz="1850" b="0" i="0">
                <a:solidFill>
                  <a:schemeClr val="bg1"/>
                </a:solidFill>
                <a:effectLst/>
                <a:latin typeface="Cabin" panose="020B0604020202020204" charset="0"/>
              </a:rPr>
              <a:t>Trong công trình</a:t>
            </a:r>
            <a:r>
              <a:rPr lang="en-US" sz="1850" b="0" i="0">
                <a:solidFill>
                  <a:schemeClr val="bg1"/>
                </a:solidFill>
                <a:effectLst/>
                <a:latin typeface="Cabin" panose="020B0604020202020204" charset="0"/>
              </a:rPr>
              <a:t> ”</a:t>
            </a:r>
            <a:r>
              <a:rPr lang="en-US" sz="1850">
                <a:solidFill>
                  <a:srgbClr val="CAD6DE"/>
                </a:solidFill>
                <a:latin typeface="Cabin" pitchFamily="34" charset="0"/>
                <a:ea typeface="Cabin" pitchFamily="34" charset="-122"/>
                <a:cs typeface="Cabin" pitchFamily="34" charset="-120"/>
              </a:rPr>
              <a:t> Research on load forecasting of charging station based on XGBoost and LSTM model</a:t>
            </a:r>
            <a:r>
              <a:rPr lang="en-US" sz="1850" b="0" i="0">
                <a:solidFill>
                  <a:schemeClr val="bg1"/>
                </a:solidFill>
                <a:effectLst/>
                <a:latin typeface="Cabin" panose="020B0604020202020204" charset="0"/>
              </a:rPr>
              <a:t>”</a:t>
            </a:r>
            <a:r>
              <a:rPr lang="vi-VN" sz="1850" b="0" i="0">
                <a:solidFill>
                  <a:schemeClr val="bg1"/>
                </a:solidFill>
                <a:effectLst/>
                <a:latin typeface="Cabin" panose="020B0604020202020204" charset="0"/>
              </a:rPr>
              <a:t>, tác giả đề cập đến sự phát triển và tầm quan trọng của việc</a:t>
            </a:r>
            <a:r>
              <a:rPr lang="en-US" sz="1850" b="0" i="0">
                <a:solidFill>
                  <a:schemeClr val="bg1"/>
                </a:solidFill>
                <a:effectLst/>
                <a:latin typeface="Cabin" panose="020B0604020202020204" charset="0"/>
              </a:rPr>
              <a:t> </a:t>
            </a:r>
            <a:r>
              <a:rPr lang="vi-VN" sz="1850" b="0" i="0">
                <a:solidFill>
                  <a:schemeClr val="bg1"/>
                </a:solidFill>
                <a:effectLst/>
                <a:latin typeface="Cabin" panose="020B0604020202020204" charset="0"/>
              </a:rPr>
              <a:t>nghiên cứu tải sạc xe điện, đặc biệt là trong bối cảnh cần phải lập kế hoạch sạc xe</a:t>
            </a:r>
            <a:r>
              <a:rPr lang="en-US" sz="1850" b="0" i="0">
                <a:solidFill>
                  <a:schemeClr val="bg1"/>
                </a:solidFill>
                <a:effectLst/>
                <a:latin typeface="Cabin" panose="020B0604020202020204" charset="0"/>
              </a:rPr>
              <a:t> </a:t>
            </a:r>
            <a:r>
              <a:rPr lang="vi-VN" sz="1850" b="0" i="0">
                <a:solidFill>
                  <a:schemeClr val="bg1"/>
                </a:solidFill>
                <a:effectLst/>
                <a:latin typeface="Cabin" panose="020B0604020202020204" charset="0"/>
              </a:rPr>
              <a:t>điện hiệu quả trong hệ thống điện lưới.</a:t>
            </a:r>
            <a:r>
              <a:rPr lang="vi-VN" sz="1850">
                <a:solidFill>
                  <a:schemeClr val="bg1"/>
                </a:solidFill>
                <a:latin typeface="Cabin" panose="020B0604020202020204" charset="0"/>
              </a:rPr>
              <a:t> </a:t>
            </a:r>
            <a:br>
              <a:rPr lang="vi-VN"/>
            </a:br>
            <a:br>
              <a:rPr lang="vi-VN"/>
            </a:b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583894"/>
            <a:ext cx="6598682"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Tài Liệu Tham Khảo </a:t>
            </a:r>
            <a:endParaRPr lang="en-US" sz="4400" dirty="0"/>
          </a:p>
        </p:txBody>
      </p:sp>
      <p:sp>
        <p:nvSpPr>
          <p:cNvPr id="4" name="Text 1"/>
          <p:cNvSpPr/>
          <p:nvPr/>
        </p:nvSpPr>
        <p:spPr>
          <a:xfrm>
            <a:off x="837724" y="3646884"/>
            <a:ext cx="7468553" cy="766048"/>
          </a:xfrm>
          <a:prstGeom prst="rect">
            <a:avLst/>
          </a:prstGeom>
          <a:noFill/>
          <a:ln/>
        </p:spPr>
        <p:txBody>
          <a:bodyPr wrap="square" lIns="0" tIns="0" rIns="0" bIns="0" rtlCol="0" anchor="t"/>
          <a:lstStyle/>
          <a:p>
            <a:pPr marL="342900" indent="-342900" algn="l">
              <a:lnSpc>
                <a:spcPts val="3000"/>
              </a:lnSpc>
              <a:buSzPct val="100000"/>
              <a:buFont typeface="+mj-lt"/>
              <a:buAutoNum type="arabicPeriod"/>
            </a:pPr>
            <a:r>
              <a:rPr lang="en-US" sz="1850" dirty="0">
                <a:solidFill>
                  <a:srgbClr val="CAD6DE"/>
                </a:solidFill>
                <a:latin typeface="Cabin" pitchFamily="34" charset="0"/>
                <a:ea typeface="Cabin" pitchFamily="34" charset="-122"/>
                <a:cs typeface="Cabin" pitchFamily="34" charset="-120"/>
              </a:rPr>
              <a:t>Hochreiter, S., &amp; Schmidhuber, J. (1997). Long Short-Term Memory. Neural Computation, 9(8), 1735–1780.</a:t>
            </a:r>
            <a:endParaRPr lang="en-US" sz="1850" dirty="0"/>
          </a:p>
        </p:txBody>
      </p:sp>
      <p:sp>
        <p:nvSpPr>
          <p:cNvPr id="5" name="Text 2"/>
          <p:cNvSpPr/>
          <p:nvPr/>
        </p:nvSpPr>
        <p:spPr>
          <a:xfrm>
            <a:off x="837724" y="4496633"/>
            <a:ext cx="7468553" cy="1149072"/>
          </a:xfrm>
          <a:prstGeom prst="rect">
            <a:avLst/>
          </a:prstGeom>
          <a:noFill/>
          <a:ln/>
        </p:spPr>
        <p:txBody>
          <a:bodyPr wrap="square" lIns="0" tIns="0" rIns="0" bIns="0" rtlCol="0" anchor="t"/>
          <a:lstStyle/>
          <a:p>
            <a:pPr marL="342900" indent="-342900" algn="l">
              <a:lnSpc>
                <a:spcPts val="3000"/>
              </a:lnSpc>
              <a:buSzPct val="100000"/>
              <a:buFont typeface="+mj-lt"/>
              <a:buAutoNum type="arabicPeriod" startAt="2"/>
            </a:pPr>
            <a:r>
              <a:rPr lang="en-US" sz="1850" dirty="0">
                <a:solidFill>
                  <a:srgbClr val="CAD6DE"/>
                </a:solidFill>
                <a:latin typeface="Cabin" pitchFamily="34" charset="0"/>
                <a:ea typeface="Cabin" pitchFamily="34" charset="-122"/>
                <a:cs typeface="Cabin" pitchFamily="34" charset="-120"/>
              </a:rPr>
              <a:t>Chen, T., &amp; Guestrin, C. (2016). XGBoost: A Scalable Tree Boosting System. In Proceedings of the 22nd ACM SIGKDD International Conference on Knowledge Discovery and Data Mining (pp. 785–794)</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108121"/>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Giới thiệu</a:t>
            </a:r>
            <a:endParaRPr lang="en-US" sz="4400" dirty="0"/>
          </a:p>
        </p:txBody>
      </p:sp>
      <p:sp>
        <p:nvSpPr>
          <p:cNvPr id="4" name="Text 1"/>
          <p:cNvSpPr/>
          <p:nvPr/>
        </p:nvSpPr>
        <p:spPr>
          <a:xfrm>
            <a:off x="6324124" y="3171111"/>
            <a:ext cx="7468553" cy="1532096"/>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Trong bối cảnh nhu cầu năng lượng không ngừng tăng cao và những biến động khó dự đoán của hệ thống điện, việc dự báo chính xác mức tiêu thụ điện năng trở thành một bài toán then chốt. Điều này giúp hỗ trợ điều độ lưới điện, tối ưu hóa vận hành và giảm thiểu chi phí cho hệ thống điện.</a:t>
            </a:r>
            <a:endParaRPr lang="en-US" sz="1850" dirty="0"/>
          </a:p>
        </p:txBody>
      </p:sp>
      <p:sp>
        <p:nvSpPr>
          <p:cNvPr id="5" name="Text 2"/>
          <p:cNvSpPr/>
          <p:nvPr/>
        </p:nvSpPr>
        <p:spPr>
          <a:xfrm>
            <a:off x="6324124" y="4972407"/>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Những tiến bộ vượt bậc trong lĩnh vực học máy (Machine Learning) và học sâu (Deep Learning) đã mở ra nhiều phương pháp tiếp cận mới đầy triển vọng cho bài toán này.</a:t>
            </a:r>
            <a:endParaRPr lang="en-US" sz="1850" dirty="0"/>
          </a:p>
        </p:txBody>
      </p:sp>
      <p:pic>
        <p:nvPicPr>
          <p:cNvPr id="7" name="Picture 6">
            <a:extLst>
              <a:ext uri="{FF2B5EF4-FFF2-40B4-BE49-F238E27FC236}">
                <a16:creationId xmlns:a16="http://schemas.microsoft.com/office/drawing/2014/main" id="{740E0D28-2BAE-B758-97FB-5611F1AC8313}"/>
              </a:ext>
            </a:extLst>
          </p:cNvPr>
          <p:cNvPicPr>
            <a:picLocks noChangeAspect="1"/>
          </p:cNvPicPr>
          <p:nvPr/>
        </p:nvPicPr>
        <p:blipFill>
          <a:blip r:embed="rId4"/>
          <a:stretch>
            <a:fillRect/>
          </a:stretch>
        </p:blipFill>
        <p:spPr>
          <a:xfrm>
            <a:off x="12848976" y="7760292"/>
            <a:ext cx="1781424" cy="38105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392323"/>
            <a:ext cx="6598682"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Tài Liệu Tham Khảo </a:t>
            </a:r>
            <a:endParaRPr lang="en-US" sz="4400" dirty="0"/>
          </a:p>
        </p:txBody>
      </p:sp>
      <p:sp>
        <p:nvSpPr>
          <p:cNvPr id="4" name="Text 1"/>
          <p:cNvSpPr/>
          <p:nvPr/>
        </p:nvSpPr>
        <p:spPr>
          <a:xfrm>
            <a:off x="6324124" y="3455313"/>
            <a:ext cx="7468553" cy="766048"/>
          </a:xfrm>
          <a:prstGeom prst="rect">
            <a:avLst/>
          </a:prstGeom>
          <a:noFill/>
          <a:ln/>
        </p:spPr>
        <p:txBody>
          <a:bodyPr wrap="square" lIns="0" tIns="0" rIns="0" bIns="0" rtlCol="0" anchor="t"/>
          <a:lstStyle/>
          <a:p>
            <a:pPr marL="342900" indent="-342900" algn="l">
              <a:lnSpc>
                <a:spcPts val="3000"/>
              </a:lnSpc>
              <a:buSzPct val="100000"/>
              <a:buFont typeface="+mj-lt"/>
              <a:buAutoNum type="arabicPeriod"/>
            </a:pPr>
            <a:r>
              <a:rPr lang="en-US" sz="1850" dirty="0">
                <a:solidFill>
                  <a:srgbClr val="CAD6DE"/>
                </a:solidFill>
                <a:latin typeface="Cabin" pitchFamily="34" charset="0"/>
                <a:ea typeface="Cabin" pitchFamily="34" charset="-122"/>
                <a:cs typeface="Cabin" pitchFamily="34" charset="-120"/>
              </a:rPr>
              <a:t>Liu, Yong, et al. "itransformer: Inverted transformers are effective for time series forecasting." arXiv preprint arXiv:2310.06625 (2023).</a:t>
            </a:r>
            <a:endParaRPr lang="en-US" sz="1850" dirty="0"/>
          </a:p>
        </p:txBody>
      </p:sp>
      <p:sp>
        <p:nvSpPr>
          <p:cNvPr id="5" name="Text 2"/>
          <p:cNvSpPr/>
          <p:nvPr/>
        </p:nvSpPr>
        <p:spPr>
          <a:xfrm>
            <a:off x="6324124" y="4305062"/>
            <a:ext cx="7468553" cy="1532096"/>
          </a:xfrm>
          <a:prstGeom prst="rect">
            <a:avLst/>
          </a:prstGeom>
          <a:noFill/>
          <a:ln/>
        </p:spPr>
        <p:txBody>
          <a:bodyPr wrap="square" lIns="0" tIns="0" rIns="0" bIns="0" rtlCol="0" anchor="t"/>
          <a:lstStyle/>
          <a:p>
            <a:pPr marL="342900" indent="-342900" algn="l">
              <a:lnSpc>
                <a:spcPts val="3000"/>
              </a:lnSpc>
              <a:buSzPct val="100000"/>
              <a:buFont typeface="+mj-lt"/>
              <a:buAutoNum type="arabicPeriod" startAt="2"/>
            </a:pPr>
            <a:r>
              <a:rPr lang="en-US" sz="1850" dirty="0">
                <a:solidFill>
                  <a:srgbClr val="CAD6DE"/>
                </a:solidFill>
                <a:latin typeface="Cabin" pitchFamily="34" charset="0"/>
                <a:ea typeface="Cabin" pitchFamily="34" charset="-122"/>
                <a:cs typeface="Cabin" pitchFamily="34" charset="-120"/>
              </a:rPr>
              <a:t>Xue, M., Wu, L., Zhang, Q. P., Lu, J. X., Mao, X., &amp; Pan, Y. (2021). Research on load forecasting of charging station based on XGBoost and LSTM model. In Journal of Physics: Conference Series (Vol. 1757, No. 1, p. 012145). IOP Publishing</a:t>
            </a:r>
            <a:endParaRPr lang="en-US" sz="1850" dirty="0"/>
          </a:p>
        </p:txBody>
      </p:sp>
      <p:pic>
        <p:nvPicPr>
          <p:cNvPr id="7" name="Picture 6">
            <a:extLst>
              <a:ext uri="{FF2B5EF4-FFF2-40B4-BE49-F238E27FC236}">
                <a16:creationId xmlns:a16="http://schemas.microsoft.com/office/drawing/2014/main" id="{67D23775-5670-2077-65D4-EF27C21A6673}"/>
              </a:ext>
            </a:extLst>
          </p:cNvPr>
          <p:cNvPicPr>
            <a:picLocks noChangeAspect="1"/>
          </p:cNvPicPr>
          <p:nvPr/>
        </p:nvPicPr>
        <p:blipFill>
          <a:blip r:embed="rId4"/>
          <a:stretch>
            <a:fillRect/>
          </a:stretch>
        </p:blipFill>
        <p:spPr>
          <a:xfrm>
            <a:off x="12747230" y="7726839"/>
            <a:ext cx="1781424" cy="38105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837724" y="3629025"/>
            <a:ext cx="7772757" cy="971550"/>
          </a:xfrm>
          <a:prstGeom prst="rect">
            <a:avLst/>
          </a:prstGeom>
          <a:noFill/>
          <a:ln/>
        </p:spPr>
        <p:txBody>
          <a:bodyPr wrap="none" lIns="0" tIns="0" rIns="0" bIns="0" rtlCol="0" anchor="t"/>
          <a:lstStyle/>
          <a:p>
            <a:pPr marL="0" indent="0" algn="l">
              <a:lnSpc>
                <a:spcPts val="7650"/>
              </a:lnSpc>
              <a:buNone/>
            </a:pPr>
            <a:r>
              <a:rPr lang="en-US" sz="6100" dirty="0">
                <a:solidFill>
                  <a:srgbClr val="FFFFFF"/>
                </a:solidFill>
                <a:latin typeface="Unbounded" pitchFamily="34" charset="0"/>
                <a:ea typeface="Unbounded" pitchFamily="34" charset="-122"/>
                <a:cs typeface="Unbounded" pitchFamily="34" charset="-120"/>
              </a:rPr>
              <a:t>Thank you</a:t>
            </a:r>
            <a:endParaRPr lang="en-US" sz="6100" dirty="0"/>
          </a:p>
        </p:txBody>
      </p:sp>
      <p:pic>
        <p:nvPicPr>
          <p:cNvPr id="4" name="Picture 3">
            <a:extLst>
              <a:ext uri="{FF2B5EF4-FFF2-40B4-BE49-F238E27FC236}">
                <a16:creationId xmlns:a16="http://schemas.microsoft.com/office/drawing/2014/main" id="{9CDE77B5-D139-AFB0-E7BC-36C3B28D8D3B}"/>
              </a:ext>
            </a:extLst>
          </p:cNvPr>
          <p:cNvPicPr>
            <a:picLocks noChangeAspect="1"/>
          </p:cNvPicPr>
          <p:nvPr/>
        </p:nvPicPr>
        <p:blipFill>
          <a:blip r:embed="rId3"/>
          <a:stretch>
            <a:fillRect/>
          </a:stretch>
        </p:blipFill>
        <p:spPr>
          <a:xfrm>
            <a:off x="12848976" y="7781640"/>
            <a:ext cx="1781424" cy="381053"/>
          </a:xfrm>
          <a:prstGeom prst="rect">
            <a:avLst/>
          </a:prstGeom>
        </p:spPr>
      </p:pic>
      <p:pic>
        <p:nvPicPr>
          <p:cNvPr id="5" name="Picture 4" descr="A group of dogs sitting on a couch">
            <a:extLst>
              <a:ext uri="{FF2B5EF4-FFF2-40B4-BE49-F238E27FC236}">
                <a16:creationId xmlns:a16="http://schemas.microsoft.com/office/drawing/2014/main" id="{2DE0A359-78FD-EA93-00B3-CC1B966CA14A}"/>
              </a:ext>
            </a:extLst>
          </p:cNvPr>
          <p:cNvPicPr>
            <a:picLocks noChangeAspect="1"/>
          </p:cNvPicPr>
          <p:nvPr/>
        </p:nvPicPr>
        <p:blipFill>
          <a:blip r:embed="rId4"/>
          <a:stretch>
            <a:fillRect/>
          </a:stretch>
        </p:blipFill>
        <p:spPr>
          <a:xfrm>
            <a:off x="5957887" y="1237785"/>
            <a:ext cx="8315674" cy="62892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837724" y="3200281"/>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Mục tiêu</a:t>
            </a:r>
            <a:endParaRPr lang="en-US" sz="4400" dirty="0"/>
          </a:p>
        </p:txBody>
      </p:sp>
      <p:sp>
        <p:nvSpPr>
          <p:cNvPr id="5" name="Text 2"/>
          <p:cNvSpPr/>
          <p:nvPr/>
        </p:nvSpPr>
        <p:spPr>
          <a:xfrm>
            <a:off x="837724" y="4263271"/>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Tạo ra một </a:t>
            </a:r>
            <a:r>
              <a:rPr lang="en-US" sz="1850" b="1" dirty="0">
                <a:solidFill>
                  <a:srgbClr val="CAD6DE"/>
                </a:solidFill>
                <a:latin typeface="Cabin" pitchFamily="34" charset="0"/>
                <a:ea typeface="Cabin" pitchFamily="34" charset="-122"/>
                <a:cs typeface="Cabin" pitchFamily="34" charset="-120"/>
              </a:rPr>
              <a:t>mô hình lai</a:t>
            </a:r>
            <a:r>
              <a:rPr lang="en-US" sz="1850" dirty="0">
                <a:solidFill>
                  <a:srgbClr val="CAD6DE"/>
                </a:solidFill>
                <a:latin typeface="Cabin" pitchFamily="34" charset="0"/>
                <a:ea typeface="Cabin" pitchFamily="34" charset="-122"/>
                <a:cs typeface="Cabin" pitchFamily="34" charset="-120"/>
              </a:rPr>
              <a:t> có khả năng </a:t>
            </a:r>
            <a:r>
              <a:rPr lang="en-US" sz="1850" b="1" dirty="0">
                <a:solidFill>
                  <a:srgbClr val="CAD6DE"/>
                </a:solidFill>
                <a:latin typeface="Cabin" pitchFamily="34" charset="0"/>
                <a:ea typeface="Cabin" pitchFamily="34" charset="-122"/>
                <a:cs typeface="Cabin" pitchFamily="34" charset="-120"/>
              </a:rPr>
              <a:t>tổng hợp điểm mạnh của cả hai kỹ thuật</a:t>
            </a:r>
            <a:r>
              <a:rPr lang="en-US" sz="1850" dirty="0">
                <a:solidFill>
                  <a:srgbClr val="CAD6DE"/>
                </a:solidFill>
                <a:latin typeface="Cabin" pitchFamily="34" charset="0"/>
                <a:ea typeface="Cabin" pitchFamily="34" charset="-122"/>
                <a:cs typeface="Cabin" pitchFamily="34" charset="-120"/>
              </a:rPr>
              <a:t>, phục vụ tốt cho các ứng dụng dự báo thực tế như: dự báo điện năng tiêu thụ, dự báo nhu cầu sản phẩm, dự báo tài chính...</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837724" y="916662"/>
            <a:ext cx="6354842"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Lý do chọn mô hình</a:t>
            </a:r>
            <a:endParaRPr lang="en-US" sz="4400" dirty="0"/>
          </a:p>
        </p:txBody>
      </p:sp>
      <p:sp>
        <p:nvSpPr>
          <p:cNvPr id="5" name="Shape 2"/>
          <p:cNvSpPr/>
          <p:nvPr/>
        </p:nvSpPr>
        <p:spPr>
          <a:xfrm>
            <a:off x="1106924" y="2248853"/>
            <a:ext cx="30480" cy="4794885"/>
          </a:xfrm>
          <a:prstGeom prst="roundRect">
            <a:avLst>
              <a:gd name="adj" fmla="val 117806"/>
            </a:avLst>
          </a:prstGeom>
          <a:solidFill>
            <a:srgbClr val="49606E"/>
          </a:solidFill>
          <a:ln/>
        </p:spPr>
        <p:txBody>
          <a:bodyPr/>
          <a:lstStyle/>
          <a:p>
            <a:endParaRPr lang="en-US"/>
          </a:p>
        </p:txBody>
      </p:sp>
      <p:sp>
        <p:nvSpPr>
          <p:cNvPr id="6" name="Shape 3"/>
          <p:cNvSpPr/>
          <p:nvPr/>
        </p:nvSpPr>
        <p:spPr>
          <a:xfrm>
            <a:off x="1345704" y="2502813"/>
            <a:ext cx="718066" cy="30480"/>
          </a:xfrm>
          <a:prstGeom prst="roundRect">
            <a:avLst>
              <a:gd name="adj" fmla="val 117806"/>
            </a:avLst>
          </a:prstGeom>
          <a:solidFill>
            <a:srgbClr val="49606E"/>
          </a:solidFill>
          <a:ln/>
        </p:spPr>
        <p:txBody>
          <a:bodyPr/>
          <a:lstStyle/>
          <a:p>
            <a:endParaRPr lang="en-US"/>
          </a:p>
        </p:txBody>
      </p:sp>
      <p:sp>
        <p:nvSpPr>
          <p:cNvPr id="7" name="Shape 4"/>
          <p:cNvSpPr/>
          <p:nvPr/>
        </p:nvSpPr>
        <p:spPr>
          <a:xfrm>
            <a:off x="837664" y="2248853"/>
            <a:ext cx="538520" cy="538520"/>
          </a:xfrm>
          <a:prstGeom prst="roundRect">
            <a:avLst>
              <a:gd name="adj" fmla="val 6668"/>
            </a:avLst>
          </a:prstGeom>
          <a:solidFill>
            <a:srgbClr val="304755"/>
          </a:solidFill>
          <a:ln/>
        </p:spPr>
        <p:txBody>
          <a:bodyPr/>
          <a:lstStyle/>
          <a:p>
            <a:endParaRPr lang="en-US"/>
          </a:p>
        </p:txBody>
      </p:sp>
      <p:sp>
        <p:nvSpPr>
          <p:cNvPr id="8" name="Text 5"/>
          <p:cNvSpPr/>
          <p:nvPr/>
        </p:nvSpPr>
        <p:spPr>
          <a:xfrm>
            <a:off x="937915" y="2306836"/>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1</a:t>
            </a:r>
            <a:endParaRPr lang="en-US" sz="2650" dirty="0"/>
          </a:p>
        </p:txBody>
      </p:sp>
      <p:sp>
        <p:nvSpPr>
          <p:cNvPr id="9" name="Text 6"/>
          <p:cNvSpPr/>
          <p:nvPr/>
        </p:nvSpPr>
        <p:spPr>
          <a:xfrm>
            <a:off x="2303859" y="2293620"/>
            <a:ext cx="4569857" cy="422315"/>
          </a:xfrm>
          <a:prstGeom prst="rect">
            <a:avLst/>
          </a:prstGeom>
          <a:noFill/>
          <a:ln/>
        </p:spPr>
        <p:txBody>
          <a:bodyPr wrap="none" lIns="0" tIns="0" rIns="0" bIns="0" rtlCol="0" anchor="t"/>
          <a:lstStyle/>
          <a:p>
            <a:pPr marL="0" indent="0" algn="l">
              <a:lnSpc>
                <a:spcPts val="3300"/>
              </a:lnSpc>
              <a:buNone/>
            </a:pPr>
            <a:r>
              <a:rPr lang="en-US" sz="2650" b="1" dirty="0">
                <a:solidFill>
                  <a:srgbClr val="CAD6DE"/>
                </a:solidFill>
                <a:latin typeface="Unbounded" pitchFamily="34" charset="0"/>
                <a:ea typeface="Unbounded" pitchFamily="34" charset="-122"/>
                <a:cs typeface="Unbounded" pitchFamily="34" charset="-120"/>
              </a:rPr>
              <a:t>Tính bổ sung lẫn nhau</a:t>
            </a:r>
            <a:endParaRPr lang="en-US" sz="2650" dirty="0"/>
          </a:p>
        </p:txBody>
      </p:sp>
      <p:sp>
        <p:nvSpPr>
          <p:cNvPr id="10" name="Shape 7"/>
          <p:cNvSpPr/>
          <p:nvPr/>
        </p:nvSpPr>
        <p:spPr>
          <a:xfrm>
            <a:off x="1345704" y="3460313"/>
            <a:ext cx="718066" cy="30480"/>
          </a:xfrm>
          <a:prstGeom prst="roundRect">
            <a:avLst>
              <a:gd name="adj" fmla="val 117806"/>
            </a:avLst>
          </a:prstGeom>
          <a:solidFill>
            <a:srgbClr val="49606E"/>
          </a:solidFill>
          <a:ln/>
        </p:spPr>
        <p:txBody>
          <a:bodyPr/>
          <a:lstStyle/>
          <a:p>
            <a:endParaRPr lang="en-US"/>
          </a:p>
        </p:txBody>
      </p:sp>
      <p:sp>
        <p:nvSpPr>
          <p:cNvPr id="11" name="Shape 8"/>
          <p:cNvSpPr/>
          <p:nvPr/>
        </p:nvSpPr>
        <p:spPr>
          <a:xfrm>
            <a:off x="837664" y="3206353"/>
            <a:ext cx="538520" cy="538520"/>
          </a:xfrm>
          <a:prstGeom prst="roundRect">
            <a:avLst>
              <a:gd name="adj" fmla="val 6668"/>
            </a:avLst>
          </a:prstGeom>
          <a:solidFill>
            <a:srgbClr val="304755"/>
          </a:solidFill>
          <a:ln/>
        </p:spPr>
        <p:txBody>
          <a:bodyPr/>
          <a:lstStyle/>
          <a:p>
            <a:endParaRPr lang="en-US"/>
          </a:p>
        </p:txBody>
      </p:sp>
      <p:sp>
        <p:nvSpPr>
          <p:cNvPr id="12" name="Text 9"/>
          <p:cNvSpPr/>
          <p:nvPr/>
        </p:nvSpPr>
        <p:spPr>
          <a:xfrm>
            <a:off x="937915" y="3264337"/>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2</a:t>
            </a:r>
            <a:endParaRPr lang="en-US" sz="2650" dirty="0"/>
          </a:p>
        </p:txBody>
      </p:sp>
      <p:sp>
        <p:nvSpPr>
          <p:cNvPr id="13" name="Text 10"/>
          <p:cNvSpPr/>
          <p:nvPr/>
        </p:nvSpPr>
        <p:spPr>
          <a:xfrm>
            <a:off x="2303859" y="3251121"/>
            <a:ext cx="4719399" cy="844629"/>
          </a:xfrm>
          <a:prstGeom prst="rect">
            <a:avLst/>
          </a:prstGeom>
          <a:noFill/>
          <a:ln/>
        </p:spPr>
        <p:txBody>
          <a:bodyPr wrap="square" lIns="0" tIns="0" rIns="0" bIns="0" rtlCol="0" anchor="t"/>
          <a:lstStyle/>
          <a:p>
            <a:pPr marL="0" indent="0" algn="l">
              <a:lnSpc>
                <a:spcPts val="3300"/>
              </a:lnSpc>
              <a:buNone/>
            </a:pPr>
            <a:r>
              <a:rPr lang="en-US" sz="2650" b="1" dirty="0">
                <a:solidFill>
                  <a:srgbClr val="CAD6DE"/>
                </a:solidFill>
                <a:latin typeface="Unbounded" pitchFamily="34" charset="0"/>
                <a:ea typeface="Unbounded" pitchFamily="34" charset="-122"/>
                <a:cs typeface="Unbounded" pitchFamily="34" charset="-120"/>
              </a:rPr>
              <a:t>Tính linh hoạt và khả chuyển</a:t>
            </a:r>
            <a:endParaRPr lang="en-US" sz="2650" dirty="0"/>
          </a:p>
        </p:txBody>
      </p:sp>
      <p:sp>
        <p:nvSpPr>
          <p:cNvPr id="14" name="Shape 11"/>
          <p:cNvSpPr/>
          <p:nvPr/>
        </p:nvSpPr>
        <p:spPr>
          <a:xfrm>
            <a:off x="1345704" y="4828461"/>
            <a:ext cx="718066" cy="30480"/>
          </a:xfrm>
          <a:prstGeom prst="roundRect">
            <a:avLst>
              <a:gd name="adj" fmla="val 117806"/>
            </a:avLst>
          </a:prstGeom>
          <a:solidFill>
            <a:srgbClr val="49606E"/>
          </a:solidFill>
          <a:ln/>
        </p:spPr>
        <p:txBody>
          <a:bodyPr/>
          <a:lstStyle/>
          <a:p>
            <a:endParaRPr lang="en-US"/>
          </a:p>
        </p:txBody>
      </p:sp>
      <p:sp>
        <p:nvSpPr>
          <p:cNvPr id="15" name="Shape 12"/>
          <p:cNvSpPr/>
          <p:nvPr/>
        </p:nvSpPr>
        <p:spPr>
          <a:xfrm>
            <a:off x="837664" y="4574500"/>
            <a:ext cx="538520" cy="538520"/>
          </a:xfrm>
          <a:prstGeom prst="roundRect">
            <a:avLst>
              <a:gd name="adj" fmla="val 6668"/>
            </a:avLst>
          </a:prstGeom>
          <a:solidFill>
            <a:srgbClr val="304755"/>
          </a:solidFill>
          <a:ln/>
        </p:spPr>
        <p:txBody>
          <a:bodyPr/>
          <a:lstStyle/>
          <a:p>
            <a:endParaRPr lang="en-US"/>
          </a:p>
        </p:txBody>
      </p:sp>
      <p:sp>
        <p:nvSpPr>
          <p:cNvPr id="16" name="Text 13"/>
          <p:cNvSpPr/>
          <p:nvPr/>
        </p:nvSpPr>
        <p:spPr>
          <a:xfrm>
            <a:off x="937915" y="4632484"/>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3</a:t>
            </a:r>
            <a:endParaRPr lang="en-US" sz="2650" dirty="0"/>
          </a:p>
        </p:txBody>
      </p:sp>
      <p:sp>
        <p:nvSpPr>
          <p:cNvPr id="17" name="Text 14"/>
          <p:cNvSpPr/>
          <p:nvPr/>
        </p:nvSpPr>
        <p:spPr>
          <a:xfrm>
            <a:off x="2303859" y="4619268"/>
            <a:ext cx="3848100" cy="422315"/>
          </a:xfrm>
          <a:prstGeom prst="rect">
            <a:avLst/>
          </a:prstGeom>
          <a:noFill/>
          <a:ln/>
        </p:spPr>
        <p:txBody>
          <a:bodyPr wrap="none" lIns="0" tIns="0" rIns="0" bIns="0" rtlCol="0" anchor="t"/>
          <a:lstStyle/>
          <a:p>
            <a:pPr marL="0" indent="0" algn="l">
              <a:lnSpc>
                <a:spcPts val="3300"/>
              </a:lnSpc>
              <a:buNone/>
            </a:pPr>
            <a:r>
              <a:rPr lang="en-US" sz="2650" b="1" dirty="0">
                <a:solidFill>
                  <a:srgbClr val="CAD6DE"/>
                </a:solidFill>
                <a:latin typeface="Unbounded" pitchFamily="34" charset="0"/>
                <a:ea typeface="Unbounded" pitchFamily="34" charset="-122"/>
                <a:cs typeface="Unbounded" pitchFamily="34" charset="-120"/>
              </a:rPr>
              <a:t>Khả năng mở rộng</a:t>
            </a:r>
            <a:endParaRPr lang="en-US" sz="2650" dirty="0"/>
          </a:p>
        </p:txBody>
      </p:sp>
      <p:sp>
        <p:nvSpPr>
          <p:cNvPr id="18" name="Shape 15"/>
          <p:cNvSpPr/>
          <p:nvPr/>
        </p:nvSpPr>
        <p:spPr>
          <a:xfrm>
            <a:off x="1345704" y="5785961"/>
            <a:ext cx="718066" cy="30480"/>
          </a:xfrm>
          <a:prstGeom prst="roundRect">
            <a:avLst>
              <a:gd name="adj" fmla="val 117806"/>
            </a:avLst>
          </a:prstGeom>
          <a:solidFill>
            <a:srgbClr val="49606E"/>
          </a:solidFill>
          <a:ln/>
        </p:spPr>
        <p:txBody>
          <a:bodyPr/>
          <a:lstStyle/>
          <a:p>
            <a:endParaRPr lang="en-US"/>
          </a:p>
        </p:txBody>
      </p:sp>
      <p:sp>
        <p:nvSpPr>
          <p:cNvPr id="19" name="Shape 16"/>
          <p:cNvSpPr/>
          <p:nvPr/>
        </p:nvSpPr>
        <p:spPr>
          <a:xfrm>
            <a:off x="837664" y="5532001"/>
            <a:ext cx="538520" cy="538520"/>
          </a:xfrm>
          <a:prstGeom prst="roundRect">
            <a:avLst>
              <a:gd name="adj" fmla="val 6668"/>
            </a:avLst>
          </a:prstGeom>
          <a:solidFill>
            <a:srgbClr val="304755"/>
          </a:solidFill>
          <a:ln/>
        </p:spPr>
        <p:txBody>
          <a:bodyPr/>
          <a:lstStyle/>
          <a:p>
            <a:endParaRPr lang="en-US"/>
          </a:p>
        </p:txBody>
      </p:sp>
      <p:sp>
        <p:nvSpPr>
          <p:cNvPr id="20" name="Text 17"/>
          <p:cNvSpPr/>
          <p:nvPr/>
        </p:nvSpPr>
        <p:spPr>
          <a:xfrm>
            <a:off x="937915" y="5589984"/>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4</a:t>
            </a:r>
            <a:endParaRPr lang="en-US" sz="2650" dirty="0"/>
          </a:p>
        </p:txBody>
      </p:sp>
      <p:sp>
        <p:nvSpPr>
          <p:cNvPr id="21" name="Text 18"/>
          <p:cNvSpPr/>
          <p:nvPr/>
        </p:nvSpPr>
        <p:spPr>
          <a:xfrm>
            <a:off x="2303859" y="5576768"/>
            <a:ext cx="4719399" cy="844629"/>
          </a:xfrm>
          <a:prstGeom prst="rect">
            <a:avLst/>
          </a:prstGeom>
          <a:noFill/>
          <a:ln/>
        </p:spPr>
        <p:txBody>
          <a:bodyPr wrap="square" lIns="0" tIns="0" rIns="0" bIns="0" rtlCol="0" anchor="t"/>
          <a:lstStyle/>
          <a:p>
            <a:pPr marL="0" indent="0" algn="l">
              <a:lnSpc>
                <a:spcPts val="3300"/>
              </a:lnSpc>
              <a:buNone/>
            </a:pPr>
            <a:r>
              <a:rPr lang="en-US" sz="2650" dirty="0">
                <a:solidFill>
                  <a:srgbClr val="CAD6DE"/>
                </a:solidFill>
                <a:latin typeface="Unbounded" pitchFamily="34" charset="0"/>
                <a:ea typeface="Unbounded" pitchFamily="34" charset="-122"/>
                <a:cs typeface="Unbounded" pitchFamily="34" charset="-120"/>
              </a:rPr>
              <a:t>Thử nghiệm phương pháp mới</a:t>
            </a:r>
            <a:endParaRPr lang="en-US" sz="2650" dirty="0"/>
          </a:p>
        </p:txBody>
      </p:sp>
      <p:sp>
        <p:nvSpPr>
          <p:cNvPr id="22" name="Text 19"/>
          <p:cNvSpPr/>
          <p:nvPr/>
        </p:nvSpPr>
        <p:spPr>
          <a:xfrm>
            <a:off x="2303859" y="6660713"/>
            <a:ext cx="4719399" cy="383024"/>
          </a:xfrm>
          <a:prstGeom prst="rect">
            <a:avLst/>
          </a:prstGeom>
          <a:noFill/>
          <a:ln/>
        </p:spPr>
        <p:txBody>
          <a:bodyPr wrap="none" lIns="0" tIns="0" rIns="0" bIns="0" rtlCol="0" anchor="t"/>
          <a:lstStyle/>
          <a:p>
            <a:pPr marL="0" indent="0" algn="l">
              <a:lnSpc>
                <a:spcPts val="3000"/>
              </a:lnSpc>
              <a:buNone/>
            </a:pPr>
            <a:endParaRPr lang="en-US" sz="1850" dirty="0"/>
          </a:p>
        </p:txBody>
      </p:sp>
      <p:pic>
        <p:nvPicPr>
          <p:cNvPr id="23" name="Image 1" descr="preencoded.png"/>
          <p:cNvPicPr>
            <a:picLocks noChangeAspect="1"/>
          </p:cNvPicPr>
          <p:nvPr/>
        </p:nvPicPr>
        <p:blipFill>
          <a:blip r:embed="rId4"/>
          <a:stretch>
            <a:fillRect/>
          </a:stretch>
        </p:blipFill>
        <p:spPr>
          <a:xfrm>
            <a:off x="7614761" y="2248853"/>
            <a:ext cx="6185535" cy="423219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563172"/>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Cơ Sở Lý Thuyết</a:t>
            </a:r>
            <a:endParaRPr lang="en-US" sz="4400" dirty="0"/>
          </a:p>
        </p:txBody>
      </p:sp>
      <p:sp>
        <p:nvSpPr>
          <p:cNvPr id="4" name="Shape 1"/>
          <p:cNvSpPr/>
          <p:nvPr/>
        </p:nvSpPr>
        <p:spPr>
          <a:xfrm>
            <a:off x="837724" y="2626162"/>
            <a:ext cx="7468553" cy="830580"/>
          </a:xfrm>
          <a:prstGeom prst="roundRect">
            <a:avLst>
              <a:gd name="adj" fmla="val 4323"/>
            </a:avLst>
          </a:prstGeom>
          <a:solidFill>
            <a:srgbClr val="304755"/>
          </a:solidFill>
          <a:ln/>
        </p:spPr>
        <p:txBody>
          <a:bodyPr/>
          <a:lstStyle/>
          <a:p>
            <a:endParaRPr lang="en-US"/>
          </a:p>
        </p:txBody>
      </p:sp>
      <p:sp>
        <p:nvSpPr>
          <p:cNvPr id="5" name="Text 2"/>
          <p:cNvSpPr/>
          <p:nvPr/>
        </p:nvSpPr>
        <p:spPr>
          <a:xfrm>
            <a:off x="1077039" y="2865477"/>
            <a:ext cx="3701296"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Dự báo chuỗi thời gian</a:t>
            </a:r>
            <a:endParaRPr lang="en-US" sz="2200" dirty="0"/>
          </a:p>
        </p:txBody>
      </p:sp>
      <p:sp>
        <p:nvSpPr>
          <p:cNvPr id="6" name="Shape 3"/>
          <p:cNvSpPr/>
          <p:nvPr/>
        </p:nvSpPr>
        <p:spPr>
          <a:xfrm>
            <a:off x="837724" y="3696057"/>
            <a:ext cx="7468553" cy="830580"/>
          </a:xfrm>
          <a:prstGeom prst="roundRect">
            <a:avLst>
              <a:gd name="adj" fmla="val 4323"/>
            </a:avLst>
          </a:prstGeom>
          <a:solidFill>
            <a:srgbClr val="304755"/>
          </a:solidFill>
          <a:ln/>
        </p:spPr>
        <p:txBody>
          <a:bodyPr/>
          <a:lstStyle/>
          <a:p>
            <a:endParaRPr lang="en-US"/>
          </a:p>
        </p:txBody>
      </p:sp>
      <p:sp>
        <p:nvSpPr>
          <p:cNvPr id="7" name="Text 4"/>
          <p:cNvSpPr/>
          <p:nvPr/>
        </p:nvSpPr>
        <p:spPr>
          <a:xfrm>
            <a:off x="1077039" y="3935373"/>
            <a:ext cx="2876312"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Mô hình XGBoost</a:t>
            </a:r>
            <a:endParaRPr lang="en-US" sz="2200" dirty="0"/>
          </a:p>
        </p:txBody>
      </p:sp>
      <p:sp>
        <p:nvSpPr>
          <p:cNvPr id="8" name="Shape 5"/>
          <p:cNvSpPr/>
          <p:nvPr/>
        </p:nvSpPr>
        <p:spPr>
          <a:xfrm>
            <a:off x="837724" y="4765953"/>
            <a:ext cx="7468553" cy="830580"/>
          </a:xfrm>
          <a:prstGeom prst="roundRect">
            <a:avLst>
              <a:gd name="adj" fmla="val 4323"/>
            </a:avLst>
          </a:prstGeom>
          <a:solidFill>
            <a:srgbClr val="304755"/>
          </a:solidFill>
          <a:ln/>
        </p:spPr>
        <p:txBody>
          <a:bodyPr/>
          <a:lstStyle/>
          <a:p>
            <a:endParaRPr lang="en-US"/>
          </a:p>
        </p:txBody>
      </p:sp>
      <p:sp>
        <p:nvSpPr>
          <p:cNvPr id="9" name="Text 6"/>
          <p:cNvSpPr/>
          <p:nvPr/>
        </p:nvSpPr>
        <p:spPr>
          <a:xfrm>
            <a:off x="1077039" y="500526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Mô hình LSTM</a:t>
            </a:r>
            <a:endParaRPr lang="en-US" sz="2200" dirty="0"/>
          </a:p>
        </p:txBody>
      </p:sp>
      <p:sp>
        <p:nvSpPr>
          <p:cNvPr id="10" name="Shape 7"/>
          <p:cNvSpPr/>
          <p:nvPr/>
        </p:nvSpPr>
        <p:spPr>
          <a:xfrm>
            <a:off x="837724" y="5835848"/>
            <a:ext cx="7468553" cy="830580"/>
          </a:xfrm>
          <a:prstGeom prst="roundRect">
            <a:avLst>
              <a:gd name="adj" fmla="val 4323"/>
            </a:avLst>
          </a:prstGeom>
          <a:solidFill>
            <a:srgbClr val="304755"/>
          </a:solidFill>
          <a:ln/>
        </p:spPr>
        <p:txBody>
          <a:bodyPr/>
          <a:lstStyle/>
          <a:p>
            <a:endParaRPr lang="en-US"/>
          </a:p>
        </p:txBody>
      </p:sp>
      <p:sp>
        <p:nvSpPr>
          <p:cNvPr id="11" name="Text 8"/>
          <p:cNvSpPr/>
          <p:nvPr/>
        </p:nvSpPr>
        <p:spPr>
          <a:xfrm>
            <a:off x="1077039" y="6075164"/>
            <a:ext cx="3916323"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Kết hợp XGBoost-LSTM</a:t>
            </a:r>
            <a:endParaRPr lang="en-US" sz="2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837724" y="2874169"/>
            <a:ext cx="6608802"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Định Nghĩa Bài Toán</a:t>
            </a:r>
            <a:endParaRPr lang="en-US" sz="4400" dirty="0"/>
          </a:p>
        </p:txBody>
      </p:sp>
      <p:sp>
        <p:nvSpPr>
          <p:cNvPr id="5" name="Text 2"/>
          <p:cNvSpPr/>
          <p:nvPr/>
        </p:nvSpPr>
        <p:spPr>
          <a:xfrm>
            <a:off x="837724" y="3937159"/>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Bài toán đặt ra là dự báo tiêu thụ điện năng trong tương lai dựa trên chuỗi dữ liệu tiêu thụ điện năng đã có trong quá khứ.</a:t>
            </a:r>
            <a:endParaRPr lang="en-US" sz="1850" dirty="0"/>
          </a:p>
        </p:txBody>
      </p:sp>
      <p:sp>
        <p:nvSpPr>
          <p:cNvPr id="6" name="Text 3"/>
          <p:cNvSpPr/>
          <p:nvPr/>
        </p:nvSpPr>
        <p:spPr>
          <a:xfrm>
            <a:off x="837724" y="4589383"/>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Mục tiêu là xây dựng một mô hình học máy f(⋅), sử dụng đầu vào là một chuỗi con có độ dài cố định lấy từ dữ liệu lịch sử tiêu thụ điện năng, để dự đoán giá trị tiêu thụ điện năng tại một thời điểm trong tương lai gần.</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837724" y="2682597"/>
            <a:ext cx="6608802"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Định Nghĩa Bài Toán</a:t>
            </a:r>
            <a:endParaRPr lang="en-US" sz="4400" dirty="0"/>
          </a:p>
        </p:txBody>
      </p:sp>
      <p:sp>
        <p:nvSpPr>
          <p:cNvPr id="5" name="Text 2"/>
          <p:cNvSpPr/>
          <p:nvPr/>
        </p:nvSpPr>
        <p:spPr>
          <a:xfrm>
            <a:off x="837724" y="3745587"/>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Giả sử chuỗi dữ liệu tiêu thụ điện năng được biểu diễn là một dãy số rời rạc theo thời gian:</a:t>
            </a:r>
            <a:endParaRPr lang="en-US" sz="1850" dirty="0"/>
          </a:p>
        </p:txBody>
      </p:sp>
      <p:sp>
        <p:nvSpPr>
          <p:cNvPr id="6" name="Text 3"/>
          <p:cNvSpPr/>
          <p:nvPr/>
        </p:nvSpPr>
        <p:spPr>
          <a:xfrm>
            <a:off x="837724" y="4397812"/>
            <a:ext cx="12954952" cy="1149072"/>
          </a:xfrm>
          <a:prstGeom prst="rect">
            <a:avLst/>
          </a:prstGeom>
          <a:noFill/>
          <a:ln/>
        </p:spPr>
        <p:txBody>
          <a:bodyPr wrap="square" lIns="0" tIns="0" rIns="0" bIns="0" rtlCol="0" anchor="t"/>
          <a:lstStyle/>
          <a:p>
            <a:pPr marL="0" indent="0" algn="ctr">
              <a:lnSpc>
                <a:spcPts val="3000"/>
              </a:lnSpc>
              <a:buNone/>
            </a:pPr>
            <a:r>
              <a:rPr lang="en-US" sz="1850" dirty="0">
                <a:solidFill>
                  <a:srgbClr val="CAD6DE"/>
                </a:solidFill>
                <a:latin typeface="Cabin" pitchFamily="34" charset="0"/>
                <a:ea typeface="Cabin" pitchFamily="34" charset="-122"/>
                <a:cs typeface="Cabin" pitchFamily="34" charset="-120"/>
              </a:rPr>
              <a:t>X = {x1, x2, ..., xT}, xt ∈ </a:t>
            </a:r>
            <a:r>
              <a:rPr lang="en-US" sz="1850" b="1" dirty="0">
                <a:solidFill>
                  <a:srgbClr val="CAD6DE"/>
                </a:solidFill>
                <a:latin typeface="Cabin" pitchFamily="34" charset="0"/>
                <a:ea typeface="Cabin" pitchFamily="34" charset="-122"/>
                <a:cs typeface="Cabin" pitchFamily="34" charset="-120"/>
              </a:rPr>
              <a:t>R</a:t>
            </a:r>
            <a:r>
              <a:rPr lang="en-US" sz="1850" dirty="0">
                <a:solidFill>
                  <a:srgbClr val="CAD6DE"/>
                </a:solidFill>
                <a:latin typeface="Cabin" pitchFamily="34" charset="0"/>
                <a:ea typeface="Cabin" pitchFamily="34" charset="-122"/>
                <a:cs typeface="Cabin" pitchFamily="34" charset="-120"/>
              </a:rPr>
              <a:t>
</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US"/>
          </a:p>
        </p:txBody>
      </p:sp>
      <p:sp>
        <p:nvSpPr>
          <p:cNvPr id="4" name="Text 1"/>
          <p:cNvSpPr/>
          <p:nvPr/>
        </p:nvSpPr>
        <p:spPr>
          <a:xfrm>
            <a:off x="837724" y="2677239"/>
            <a:ext cx="6523196"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Phương Pháp Chính</a:t>
            </a:r>
            <a:endParaRPr lang="en-US" sz="4400" dirty="0"/>
          </a:p>
        </p:txBody>
      </p:sp>
      <p:sp>
        <p:nvSpPr>
          <p:cNvPr id="5" name="Text 2"/>
          <p:cNvSpPr/>
          <p:nvPr/>
        </p:nvSpPr>
        <p:spPr>
          <a:xfrm>
            <a:off x="837724" y="397954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XGBoost</a:t>
            </a:r>
            <a:endParaRPr lang="en-US" sz="2200" dirty="0"/>
          </a:p>
        </p:txBody>
      </p:sp>
      <p:sp>
        <p:nvSpPr>
          <p:cNvPr id="6" name="Text 3"/>
          <p:cNvSpPr/>
          <p:nvPr/>
        </p:nvSpPr>
        <p:spPr>
          <a:xfrm>
            <a:off x="837724" y="4570809"/>
            <a:ext cx="3928586"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Học quan hệ phi tuyến và tính mở rộng.</a:t>
            </a:r>
            <a:endParaRPr lang="en-US" sz="1850" dirty="0"/>
          </a:p>
        </p:txBody>
      </p:sp>
      <p:sp>
        <p:nvSpPr>
          <p:cNvPr id="7" name="Text 4"/>
          <p:cNvSpPr/>
          <p:nvPr/>
        </p:nvSpPr>
        <p:spPr>
          <a:xfrm>
            <a:off x="5357813" y="397954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LSTM</a:t>
            </a:r>
            <a:endParaRPr lang="en-US" sz="2200" dirty="0"/>
          </a:p>
        </p:txBody>
      </p:sp>
      <p:sp>
        <p:nvSpPr>
          <p:cNvPr id="8" name="Text 5"/>
          <p:cNvSpPr/>
          <p:nvPr/>
        </p:nvSpPr>
        <p:spPr>
          <a:xfrm>
            <a:off x="5357813" y="4570809"/>
            <a:ext cx="3928586"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Dự báo chuỗi thời gian và nhớ trạng thái dài.</a:t>
            </a:r>
            <a:endParaRPr lang="en-US" sz="1850" dirty="0"/>
          </a:p>
        </p:txBody>
      </p:sp>
      <p:sp>
        <p:nvSpPr>
          <p:cNvPr id="9" name="Text 6"/>
          <p:cNvSpPr/>
          <p:nvPr/>
        </p:nvSpPr>
        <p:spPr>
          <a:xfrm>
            <a:off x="9877901" y="397954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XGBOOST-LSTM</a:t>
            </a:r>
            <a:endParaRPr lang="en-US" sz="2200" dirty="0"/>
          </a:p>
        </p:txBody>
      </p:sp>
      <p:sp>
        <p:nvSpPr>
          <p:cNvPr id="10" name="Text 7"/>
          <p:cNvSpPr/>
          <p:nvPr/>
        </p:nvSpPr>
        <p:spPr>
          <a:xfrm>
            <a:off x="9877901" y="4570809"/>
            <a:ext cx="3928586"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Tận dụng ưu điểm và bổ sung lẫn nhau.</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416</TotalTime>
  <Words>1863</Words>
  <Application>Microsoft Office PowerPoint</Application>
  <PresentationFormat>Custom</PresentationFormat>
  <Paragraphs>202</Paragraphs>
  <Slides>31</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Unbounded</vt:lpstr>
      <vt:lpstr>Cabin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 Nhat Doan</cp:lastModifiedBy>
  <cp:revision>8</cp:revision>
  <dcterms:created xsi:type="dcterms:W3CDTF">2025-05-13T13:46:53Z</dcterms:created>
  <dcterms:modified xsi:type="dcterms:W3CDTF">2025-05-22T00:56:25Z</dcterms:modified>
</cp:coreProperties>
</file>